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71" r:id="rId2"/>
    <p:sldId id="258" r:id="rId3"/>
    <p:sldId id="269" r:id="rId4"/>
    <p:sldId id="267" r:id="rId5"/>
    <p:sldId id="263" r:id="rId6"/>
    <p:sldId id="265" r:id="rId7"/>
    <p:sldId id="259" r:id="rId8"/>
    <p:sldId id="266" r:id="rId9"/>
    <p:sldId id="260" r:id="rId10"/>
    <p:sldId id="264" r:id="rId11"/>
    <p:sldId id="270" r:id="rId12"/>
  </p:sldIdLst>
  <p:sldSz cx="6858000" cy="9906000" type="A4"/>
  <p:notesSz cx="7315200" cy="96012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A" initials="INTA" lastIdx="1" clrIdx="0"/>
  <p:cmAuthor id="1" name="Hugo Krüger" initials="H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>
        <p:scale>
          <a:sx n="100" d="100"/>
          <a:sy n="100" d="100"/>
        </p:scale>
        <p:origin x="-1236" y="108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D21028-4B06-4B75-9743-4D149DD0D6E6}" type="datetimeFigureOut">
              <a:rPr lang="es-AR" smtClean="0"/>
              <a:t>12/09/2018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411413" y="720725"/>
            <a:ext cx="249237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38EB799-1DB1-4946-B941-61FCC4E30C0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680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601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194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8" y="573264"/>
            <a:ext cx="3357563" cy="1220822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032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505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4599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7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2" y="3338694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112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3349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2669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580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3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90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786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366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9AA8-25F5-4E8C-A13A-57F738C7B40C}" type="datetimeFigureOut">
              <a:rPr lang="es-AR" smtClean="0"/>
              <a:t>12/09/2018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9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9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FB43-D4EF-45F5-98C0-E95A7114AC9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839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zotelo@gmail.com" TargetMode="External"/><Relationship Id="rId7" Type="http://schemas.openxmlformats.org/officeDocument/2006/relationships/hyperlink" Target="mailto:mtestani@luronet.com.a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ruger.hugo@inta.gob.ar" TargetMode="External"/><Relationship Id="rId5" Type="http://schemas.openxmlformats.org/officeDocument/2006/relationships/hyperlink" Target="mailto:iurman.daniel@inta.gob.ar" TargetMode="External"/><Relationship Id="rId4" Type="http://schemas.openxmlformats.org/officeDocument/2006/relationships/hyperlink" Target="mailto:mbouza@criba.edu.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14350" y="-159568"/>
            <a:ext cx="5829300" cy="2123369"/>
          </a:xfrm>
        </p:spPr>
        <p:txBody>
          <a:bodyPr>
            <a:no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2400" dirty="0" smtClean="0">
                <a:solidFill>
                  <a:schemeClr val="bg1"/>
                </a:solidFill>
              </a:rPr>
              <a:t>PERSPECTIVAS PRODUCTIVAS PARA EL EXTREMO SUR BONAERENSE (ESB)</a:t>
            </a:r>
            <a:br>
              <a:rPr lang="es-AR" sz="2400" dirty="0" smtClean="0">
                <a:solidFill>
                  <a:schemeClr val="bg1"/>
                </a:solidFill>
              </a:rPr>
            </a:br>
            <a:r>
              <a:rPr lang="es-AR" sz="1800" dirty="0" smtClean="0">
                <a:solidFill>
                  <a:schemeClr val="bg1"/>
                </a:solidFill>
              </a:rPr>
              <a:t>SEPTIEMBRE-OCTUBRE-NOVIEMBRE 2018</a:t>
            </a:r>
            <a:endParaRPr lang="es-AR" sz="1800" dirty="0">
              <a:solidFill>
                <a:schemeClr val="bg1"/>
              </a:solidFill>
            </a:endParaRPr>
          </a:p>
        </p:txBody>
      </p:sp>
      <p:sp>
        <p:nvSpPr>
          <p:cNvPr id="5" name="4 Subtítulo"/>
          <p:cNvSpPr>
            <a:spLocks noGrp="1" noChangeAspect="1"/>
          </p:cNvSpPr>
          <p:nvPr>
            <p:ph type="subTitle" idx="1"/>
          </p:nvPr>
        </p:nvSpPr>
        <p:spPr>
          <a:xfrm>
            <a:off x="368660" y="3189968"/>
            <a:ext cx="6120680" cy="586748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AR" sz="18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Agrometeorológica</a:t>
            </a:r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9000" y="8193360"/>
            <a:ext cx="5580000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s-AR" sz="1100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761672" y="6970965"/>
            <a:ext cx="525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900" b="1" dirty="0"/>
              <a:t>Figura </a:t>
            </a:r>
            <a:r>
              <a:rPr lang="es-AR" sz="900" b="1" dirty="0" smtClean="0"/>
              <a:t>1. </a:t>
            </a:r>
            <a:r>
              <a:rPr lang="es-AR" sz="900" dirty="0" smtClean="0"/>
              <a:t>Evolución </a:t>
            </a:r>
            <a:r>
              <a:rPr lang="es-AR" sz="900" dirty="0"/>
              <a:t>mensual del aporte de las lluvias en cuatro localidades del Sudoeste Bonaerense y perspectivas para el trimestre </a:t>
            </a:r>
            <a:r>
              <a:rPr lang="es-AR" sz="900" dirty="0" smtClean="0"/>
              <a:t>septiembre-noviembre 2018. </a:t>
            </a:r>
            <a:r>
              <a:rPr lang="es-AR" sz="900" u="sng" dirty="0" smtClean="0"/>
              <a:t>Referencias</a:t>
            </a:r>
            <a:r>
              <a:rPr lang="es-AR" sz="900" dirty="0" smtClean="0"/>
              <a:t>: Barras claras: precipitación mensual observada; Barras oscuras: precipitación mensual histórica; 2018: precipitación acumulada observada; AC Histórico: precipitación media período 1981-2010. </a:t>
            </a:r>
            <a:endParaRPr lang="es-AR" sz="9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40910" y="7602442"/>
            <a:ext cx="5580000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Bordenave, las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precipitaciones de </a:t>
            </a: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abril y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 recompusieron buena parte del agua del suelo, </a:t>
            </a: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permitiendo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siembra de cultivos de invierno. </a:t>
            </a: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Bahía Blanca, </a:t>
            </a: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precipitaciones de marzo a mayo fueron similares al promedio y sólo en </a:t>
            </a: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julio lo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superaron. </a:t>
            </a: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distritos del sur, la situación fue similar y las precipitaciones de julio permitieron la recarga del perfil, aunque en agosto se registró el secado de los primeros centímetros de suelo.</a:t>
            </a:r>
          </a:p>
          <a:p>
            <a:pPr algn="just">
              <a:lnSpc>
                <a:spcPct val="115000"/>
              </a:lnSpc>
            </a:pP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valores acumulados desde inicio de año, representan el 60% del valor histórico en Bordenave, el 83% en Bahía Blanca, el 61% en Ascasubi y el 101% en Patagones.</a:t>
            </a:r>
            <a:endParaRPr lang="es-A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04664" y="1640632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AR" sz="1400" b="1" dirty="0">
                <a:solidFill>
                  <a:srgbClr val="FFFF00"/>
                </a:solidFill>
              </a:rPr>
              <a:t>Precipitaciones dentro del rango normal para el </a:t>
            </a:r>
            <a:r>
              <a:rPr lang="es-AR" sz="1400" b="1" dirty="0" smtClean="0">
                <a:solidFill>
                  <a:srgbClr val="FFFF00"/>
                </a:solidFill>
              </a:rPr>
              <a:t>trimestre.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s-AR" sz="1400" b="1" dirty="0" smtClean="0">
                <a:solidFill>
                  <a:srgbClr val="FFFF00"/>
                </a:solidFill>
              </a:rPr>
              <a:t>Menor disponibilidad </a:t>
            </a:r>
            <a:r>
              <a:rPr lang="es-AR" sz="1400" b="1" dirty="0">
                <a:solidFill>
                  <a:srgbClr val="FFFF00"/>
                </a:solidFill>
              </a:rPr>
              <a:t>de agua </a:t>
            </a:r>
            <a:r>
              <a:rPr lang="es-AR" sz="1400" b="1" dirty="0" smtClean="0">
                <a:solidFill>
                  <a:srgbClr val="FFFF00"/>
                </a:solidFill>
              </a:rPr>
              <a:t>en </a:t>
            </a:r>
            <a:r>
              <a:rPr lang="es-AR" sz="1400" b="1" dirty="0">
                <a:solidFill>
                  <a:srgbClr val="FFFF00"/>
                </a:solidFill>
              </a:rPr>
              <a:t>el área de </a:t>
            </a:r>
            <a:r>
              <a:rPr lang="es-AR" sz="1400" b="1" dirty="0" smtClean="0">
                <a:solidFill>
                  <a:srgbClr val="FFFF00"/>
                </a:solidFill>
              </a:rPr>
              <a:t>riego por escasas nevadas.</a:t>
            </a:r>
            <a:endParaRPr lang="es-AR" sz="1400" b="1" dirty="0">
              <a:solidFill>
                <a:srgbClr val="FFFF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s-AR" sz="1400" b="1" dirty="0" smtClean="0">
                <a:solidFill>
                  <a:srgbClr val="FFFF00"/>
                </a:solidFill>
              </a:rPr>
              <a:t>Optimizar </a:t>
            </a:r>
            <a:r>
              <a:rPr lang="es-AR" sz="1400" b="1" dirty="0">
                <a:solidFill>
                  <a:srgbClr val="FFFF00"/>
                </a:solidFill>
              </a:rPr>
              <a:t>el manejo del </a:t>
            </a:r>
            <a:r>
              <a:rPr lang="es-AR" sz="1400" b="1" dirty="0" smtClean="0">
                <a:solidFill>
                  <a:srgbClr val="FFFF00"/>
                </a:solidFill>
              </a:rPr>
              <a:t>recurso forrajero.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s-AR" sz="1400" b="1" dirty="0" smtClean="0">
                <a:solidFill>
                  <a:srgbClr val="FFFF00"/>
                </a:solidFill>
              </a:rPr>
              <a:t>Se </a:t>
            </a:r>
            <a:r>
              <a:rPr lang="es-AR" sz="1400" b="1" dirty="0">
                <a:solidFill>
                  <a:srgbClr val="FFFF00"/>
                </a:solidFill>
              </a:rPr>
              <a:t>aproxima la época de mayor riesgo de incendio. </a:t>
            </a:r>
            <a:endParaRPr lang="es-AR" sz="1400" b="1" dirty="0" smtClean="0">
              <a:solidFill>
                <a:srgbClr val="FFFF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s-AR" sz="1400" b="1" dirty="0" smtClean="0">
                <a:solidFill>
                  <a:srgbClr val="FFFF00"/>
                </a:solidFill>
              </a:rPr>
              <a:t>Alerta por aparición de roya amarilla en trigo (partido de Puan).</a:t>
            </a:r>
            <a:endParaRPr lang="es-AR" sz="1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3620802"/>
            <a:ext cx="5143731" cy="327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1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4208" y="704528"/>
            <a:ext cx="6243143" cy="84249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3 Título"/>
          <p:cNvSpPr txBox="1">
            <a:spLocks/>
          </p:cNvSpPr>
          <p:nvPr/>
        </p:nvSpPr>
        <p:spPr>
          <a:xfrm>
            <a:off x="514350" y="56457"/>
            <a:ext cx="58293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5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05689" y="776536"/>
            <a:ext cx="2867327" cy="30315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AR" sz="1200" b="1" u="sng" dirty="0" smtClean="0"/>
              <a:t>Roya amarilla</a:t>
            </a:r>
          </a:p>
          <a:p>
            <a:pPr algn="just">
              <a:spcBef>
                <a:spcPts val="600"/>
              </a:spcBef>
            </a:pPr>
            <a:r>
              <a:rPr lang="es-AR" sz="1100" dirty="0" smtClean="0"/>
              <a:t>Comenzar </a:t>
            </a:r>
            <a:r>
              <a:rPr lang="es-AR" sz="1100" dirty="0"/>
              <a:t>con el monitoreo de los lotes de trigo ante la posible presencia de roya amarilla o estriada. </a:t>
            </a:r>
            <a:r>
              <a:rPr lang="es-AR" sz="1100" dirty="0" smtClean="0"/>
              <a:t> Se ha detectado su presencia en lotes con cultivares susceptibles en el partido de Puan.</a:t>
            </a:r>
          </a:p>
          <a:p>
            <a:pPr algn="just">
              <a:spcBef>
                <a:spcPts val="600"/>
              </a:spcBef>
            </a:pPr>
            <a:r>
              <a:rPr lang="es-AR" sz="1100" u="sng" dirty="0" smtClean="0"/>
              <a:t>Condiciones favorables</a:t>
            </a:r>
            <a:r>
              <a:rPr lang="es-AR" sz="1100" dirty="0" smtClean="0"/>
              <a:t>: temperaturas bajas   (9 a 13°C) y rocío de 6 hs.</a:t>
            </a:r>
          </a:p>
          <a:p>
            <a:pPr algn="just">
              <a:spcBef>
                <a:spcPts val="600"/>
              </a:spcBef>
            </a:pPr>
            <a:r>
              <a:rPr lang="es-AR" sz="1100" dirty="0" smtClean="0"/>
              <a:t>Los </a:t>
            </a:r>
            <a:r>
              <a:rPr lang="es-AR" sz="1100" dirty="0"/>
              <a:t>primeros síntomas </a:t>
            </a:r>
            <a:r>
              <a:rPr lang="es-AR" sz="1100" dirty="0" smtClean="0"/>
              <a:t>comienzan </a:t>
            </a:r>
            <a:r>
              <a:rPr lang="es-AR" sz="1100" dirty="0"/>
              <a:t>en </a:t>
            </a:r>
            <a:r>
              <a:rPr lang="es-AR" sz="1100" dirty="0" smtClean="0"/>
              <a:t>manchones por lo que es </a:t>
            </a:r>
            <a:r>
              <a:rPr lang="es-AR" sz="1100" dirty="0"/>
              <a:t>necesario recorrer gran parte del lote </a:t>
            </a:r>
            <a:r>
              <a:rPr lang="es-AR" sz="1100" dirty="0" smtClean="0"/>
              <a:t>por </a:t>
            </a:r>
            <a:r>
              <a:rPr lang="es-AR" sz="1100" dirty="0"/>
              <a:t>la falta de </a:t>
            </a:r>
            <a:r>
              <a:rPr lang="es-AR" sz="1100" dirty="0" smtClean="0"/>
              <a:t>uniformidad. </a:t>
            </a:r>
          </a:p>
          <a:p>
            <a:pPr algn="just">
              <a:spcBef>
                <a:spcPts val="600"/>
              </a:spcBef>
            </a:pPr>
            <a:r>
              <a:rPr lang="es-AR" sz="1100" dirty="0" smtClean="0"/>
              <a:t>Priorizar el monitoreo de </a:t>
            </a:r>
            <a:r>
              <a:rPr lang="es-AR" sz="1100" dirty="0"/>
              <a:t>lotes sembrados con cultivares susceptibles.  </a:t>
            </a:r>
            <a:endParaRPr lang="es-AR" sz="1100" dirty="0" smtClean="0"/>
          </a:p>
          <a:p>
            <a:pPr algn="just">
              <a:spcBef>
                <a:spcPts val="600"/>
              </a:spcBef>
            </a:pPr>
            <a:r>
              <a:rPr lang="es-AR" sz="1100" b="1" dirty="0" smtClean="0"/>
              <a:t>Con incidencia de </a:t>
            </a:r>
            <a:r>
              <a:rPr lang="es-AR" sz="1100" b="1" dirty="0"/>
              <a:t>20 o </a:t>
            </a:r>
            <a:r>
              <a:rPr lang="es-AR" sz="1100" b="1" dirty="0" smtClean="0"/>
              <a:t>30% es </a:t>
            </a:r>
            <a:r>
              <a:rPr lang="es-AR" sz="1100" b="1" dirty="0"/>
              <a:t>necesario realizar control químico.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1136576"/>
            <a:ext cx="2456926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14315" y="3785771"/>
            <a:ext cx="56293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200" b="1" u="sng" dirty="0" smtClean="0"/>
              <a:t>Ganadería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 smtClean="0"/>
              <a:t>Priorizar </a:t>
            </a:r>
            <a:r>
              <a:rPr lang="es-AR" sz="1100" dirty="0"/>
              <a:t>la demanda de la vaca de </a:t>
            </a:r>
            <a:r>
              <a:rPr lang="es-AR" sz="1100" dirty="0" smtClean="0"/>
              <a:t>cría </a:t>
            </a:r>
            <a:r>
              <a:rPr lang="es-AR" sz="1100" dirty="0"/>
              <a:t>para que recupere condición corporal, críe bien el ternero y pueda preñarse rápidamente en la primavera. </a:t>
            </a:r>
            <a:r>
              <a:rPr lang="es-AR" sz="1100" dirty="0" smtClean="0"/>
              <a:t>Analizar </a:t>
            </a:r>
            <a:r>
              <a:rPr lang="es-AR" sz="1100" dirty="0"/>
              <a:t>la posibilidad de </a:t>
            </a:r>
            <a:r>
              <a:rPr lang="es-AR" sz="1100" dirty="0" smtClean="0"/>
              <a:t>destete.</a:t>
            </a:r>
            <a:endParaRPr lang="es-AR" sz="11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 smtClean="0"/>
              <a:t>En </a:t>
            </a:r>
            <a:r>
              <a:rPr lang="es-AR" sz="1100" dirty="0"/>
              <a:t>el caso de los terneros destetados precozmente, no existe otra posibilidad que el plan de alimentación de destete </a:t>
            </a:r>
            <a:r>
              <a:rPr lang="es-AR" sz="1100" dirty="0" smtClean="0"/>
              <a:t>precoz/anticipado </a:t>
            </a:r>
            <a:r>
              <a:rPr lang="es-AR" sz="1100" dirty="0"/>
              <a:t>con el alimento balanceado </a:t>
            </a:r>
            <a:r>
              <a:rPr lang="es-AR" sz="1100" dirty="0" smtClean="0"/>
              <a:t>correspondiente, </a:t>
            </a:r>
            <a:r>
              <a:rPr lang="es-AR" sz="1100" dirty="0"/>
              <a:t>acompañado de heno de </a:t>
            </a:r>
            <a:r>
              <a:rPr lang="es-AR" sz="1100" dirty="0" smtClean="0"/>
              <a:t>calidad.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 smtClean="0"/>
              <a:t>Prever revisión </a:t>
            </a:r>
            <a:r>
              <a:rPr lang="es-AR" sz="1100" dirty="0"/>
              <a:t>de </a:t>
            </a:r>
            <a:r>
              <a:rPr lang="es-AR" sz="1100" dirty="0" smtClean="0"/>
              <a:t>los toros </a:t>
            </a:r>
            <a:r>
              <a:rPr lang="es-AR" sz="1100" dirty="0"/>
              <a:t>que se planea utilizar en el servicio.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/>
              <a:t>En </a:t>
            </a:r>
            <a:r>
              <a:rPr lang="es-AR" sz="1100" dirty="0" smtClean="0"/>
              <a:t>ovinos prestar atención </a:t>
            </a:r>
            <a:r>
              <a:rPr lang="es-AR" sz="1100" dirty="0"/>
              <a:t>al estado </a:t>
            </a:r>
            <a:r>
              <a:rPr lang="es-AR" sz="1100" dirty="0" smtClean="0"/>
              <a:t>nutricional por la escasez de forraje. Controlar </a:t>
            </a:r>
            <a:r>
              <a:rPr lang="es-AR" sz="1100" dirty="0"/>
              <a:t>sanidad </a:t>
            </a:r>
            <a:r>
              <a:rPr lang="es-AR" sz="1100" dirty="0" smtClean="0"/>
              <a:t>(sarna </a:t>
            </a:r>
            <a:r>
              <a:rPr lang="es-AR" sz="1100" dirty="0"/>
              <a:t>y </a:t>
            </a:r>
            <a:r>
              <a:rPr lang="es-AR" sz="1100" dirty="0" smtClean="0"/>
              <a:t>piojo). </a:t>
            </a:r>
            <a:r>
              <a:rPr lang="es-AR" sz="1100" dirty="0"/>
              <a:t>Aprovechar el momento de la esquila para realizar controles. 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17476" y="5757426"/>
            <a:ext cx="5626174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200" b="1" u="sng" dirty="0"/>
              <a:t>Recursos forrajeros</a:t>
            </a:r>
          </a:p>
          <a:p>
            <a:pPr algn="just">
              <a:lnSpc>
                <a:spcPct val="150000"/>
              </a:lnSpc>
            </a:pPr>
            <a:r>
              <a:rPr lang="es-AR" sz="1100" b="1" dirty="0"/>
              <a:t>Actuales: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Disminuir carga animal para permitir la recuperación de los recursos forrajeros, descartando categorías jóvenes o improductivas. Optimizar el uso del alambrado eléctrico para mejorar el aprovechamiento. Con precipitaciones favorables evaluar la fertilización nitrogenada para aumentar la producción de biomasa.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/>
              <a:t>Monitorear  incidencia de pulgón en verdeos y lotes destinados a cosecha, especialmente en </a:t>
            </a:r>
            <a:r>
              <a:rPr lang="es-AR" sz="1100" dirty="0" smtClean="0"/>
              <a:t>períodos </a:t>
            </a:r>
            <a:r>
              <a:rPr lang="es-AR" sz="1100" dirty="0"/>
              <a:t>de escasas precipitaciones.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21271" y="7401272"/>
            <a:ext cx="562237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100" b="1" dirty="0" smtClean="0"/>
              <a:t>Futuros</a:t>
            </a:r>
            <a:r>
              <a:rPr lang="es-AR" sz="1100" b="1" dirty="0"/>
              <a:t>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/>
              <a:t>Planificar la siembra de verdeos estivales y comenzar los barbechos. </a:t>
            </a:r>
            <a:endParaRPr lang="es-AR" sz="1100" dirty="0" smtClean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 smtClean="0"/>
              <a:t>Incrementar la superficie con pasturas perennes: planificación de la siembra, elección de lotes, barbecho y manejo previo de antecesores y malezas.</a:t>
            </a:r>
            <a:endParaRPr lang="es-AR" sz="1100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/>
              <a:t>Planificar la clausura de potreros para promover la semillazón de verdeos de invierno, pastizales naturales y vicias. Esto asegura su </a:t>
            </a:r>
            <a:r>
              <a:rPr lang="es-AR" sz="1100" dirty="0" smtClean="0"/>
              <a:t>recuperación y resiembra </a:t>
            </a:r>
            <a:r>
              <a:rPr lang="es-AR" sz="1100" dirty="0"/>
              <a:t>natural para el próximo año</a:t>
            </a:r>
            <a:r>
              <a:rPr lang="es-AR" sz="1100" dirty="0" smtClean="0"/>
              <a:t>.</a:t>
            </a:r>
            <a:endParaRPr lang="es-AR" sz="1100" dirty="0"/>
          </a:p>
        </p:txBody>
      </p:sp>
    </p:spTree>
    <p:extLst>
      <p:ext uri="{BB962C8B-B14F-4D97-AF65-F5344CB8AC3E}">
        <p14:creationId xmlns:p14="http://schemas.microsoft.com/office/powerpoint/2010/main" val="27347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Subtítulo"/>
          <p:cNvSpPr txBox="1">
            <a:spLocks/>
          </p:cNvSpPr>
          <p:nvPr/>
        </p:nvSpPr>
        <p:spPr>
          <a:xfrm>
            <a:off x="354208" y="704528"/>
            <a:ext cx="6243143" cy="842493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s-AR" sz="1200" smtClean="0"/>
          </a:p>
          <a:p>
            <a:pPr>
              <a:lnSpc>
                <a:spcPct val="150000"/>
              </a:lnSpc>
            </a:pPr>
            <a:endParaRPr lang="es-AR" sz="1200" smtClean="0"/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514350" y="56457"/>
            <a:ext cx="58293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4" name="4 Subtítulo"/>
          <p:cNvSpPr txBox="1">
            <a:spLocks/>
          </p:cNvSpPr>
          <p:nvPr/>
        </p:nvSpPr>
        <p:spPr>
          <a:xfrm>
            <a:off x="658366" y="4448944"/>
            <a:ext cx="5650954" cy="4536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¿Qué es el Sistema de Información y Alerta Temprana?  </a:t>
            </a:r>
          </a:p>
          <a:p>
            <a:pPr algn="just"/>
            <a:r>
              <a:rPr lang="es-AR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 Sistema de Información y Alerta Temprana (SIAT) del Sudoeste Bonaerense es un organismo técnico especializado que se encarga de recolectar, procesar y analizar datos para comunicar y difundir información relevante para la toma de decisiones de los diversos actores intervinientes en los sistemas productivos de la región. </a:t>
            </a:r>
          </a:p>
          <a:p>
            <a:pPr algn="just"/>
            <a:r>
              <a:rPr lang="es-AR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Pretende establecer un Sistema Regional de Monitoreo que ayude a reducir la vulnerabilidad al cambio climático y la desertificación.</a:t>
            </a:r>
          </a:p>
          <a:p>
            <a:pPr algn="l">
              <a:spcBef>
                <a:spcPts val="600"/>
              </a:spcBef>
            </a:pPr>
            <a:r>
              <a:rPr lang="es-A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¿Quiénes forman parte? </a:t>
            </a:r>
          </a:p>
          <a:p>
            <a:pPr algn="just"/>
            <a:r>
              <a:rPr lang="es-AR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Conforman el SIAT el Centro de Recursos Naturales Renovables de la Zona Semiárida (CERZOS), las EEA del INTA Hilario Ascasubi y Bordenave, la Universidad Nacional del Sur y el Servicio Meteorológico Nacional. </a:t>
            </a:r>
          </a:p>
          <a:p>
            <a:pPr algn="l">
              <a:spcBef>
                <a:spcPts val="600"/>
              </a:spcBef>
            </a:pPr>
            <a:r>
              <a:rPr lang="es-AR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¿Qué hace el SIAT? </a:t>
            </a:r>
          </a:p>
          <a:p>
            <a:pPr algn="just"/>
            <a:r>
              <a:rPr lang="es-AR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Procura el conocimiento anticipado de la existencia de amenazas de origen natural o antrópico que pudieran traer aparejados daños al ambiente y/o a la sociedad. </a:t>
            </a:r>
          </a:p>
          <a:p>
            <a:pPr algn="just"/>
            <a:r>
              <a:rPr lang="es-AR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Contribuye así a mejorar la capacidad de respuesta y la adaptación de los gobiernos municipales y provincial, los productores y otros que pudieran resultar afectados por los mismos. </a:t>
            </a:r>
          </a:p>
          <a:p>
            <a:pPr algn="just"/>
            <a:r>
              <a:rPr lang="es-AR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 misión es emitir alertas a través de información clara, útil y oportuna, a partir del análisis de los pronósticos climáticos y la evolución de otros indicadores de relevancia.</a:t>
            </a:r>
          </a:p>
          <a:p>
            <a:pPr algn="just"/>
            <a:r>
              <a:rPr lang="es-AR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 iniciativa es apoyada por el </a:t>
            </a:r>
            <a:r>
              <a:rPr lang="es-AR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Proyecto Aumentando la </a:t>
            </a:r>
            <a:r>
              <a:rPr lang="es-AR" sz="11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Resiliencia</a:t>
            </a:r>
            <a:r>
              <a:rPr lang="es-AR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Climática y Mejorando el Manejo Sostenible de la Tierra en el Sudoeste de la Provincia de Buenos Aires</a:t>
            </a:r>
            <a:r>
              <a:rPr lang="es-AR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ejecutado por el Ministerio de Ambiente y Desarrollo Sustentable, con financiamiento del Fondo de Adaptación de Naciones Unidas, y administrado por el Banco Mundial.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5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53885" y="972523"/>
            <a:ext cx="5711825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200" b="1" u="sng" dirty="0" smtClean="0"/>
              <a:t>VBRC y cultivo de cebolla</a:t>
            </a:r>
            <a:endParaRPr lang="es-AR" sz="1200" b="1" u="sng" dirty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 smtClean="0"/>
              <a:t>Extremar </a:t>
            </a:r>
            <a:r>
              <a:rPr lang="es-AR" sz="1100" dirty="0"/>
              <a:t>el cuidado del agua </a:t>
            </a:r>
            <a:r>
              <a:rPr lang="es-AR" sz="1100" dirty="0" smtClean="0"/>
              <a:t>de </a:t>
            </a:r>
            <a:r>
              <a:rPr lang="es-AR" sz="1100" dirty="0"/>
              <a:t>riego, promoviendo un uso eficiente de la misma.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/>
              <a:t>Realizar control de malezas en época adecuada (menor tamaño de la maleza y cebolla desde el estado de bandera) para tener efectividad con dosis más bajas. </a:t>
            </a:r>
            <a:endParaRPr lang="es-AR" sz="1100" dirty="0" smtClean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 smtClean="0"/>
              <a:t>Consultar </a:t>
            </a:r>
            <a:r>
              <a:rPr lang="es-AR" sz="1100" dirty="0"/>
              <a:t>a un profesional sobre productos para el control de Mosca de la semilla (Delia spp). </a:t>
            </a:r>
            <a:endParaRPr lang="es-AR" sz="1100" dirty="0" smtClean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 smtClean="0"/>
              <a:t>Utilización </a:t>
            </a:r>
            <a:r>
              <a:rPr lang="es-AR" sz="1100" dirty="0"/>
              <a:t>de productos fitosanitarios registrados por SENASA para el cultivo de cebolla. </a:t>
            </a:r>
            <a:r>
              <a:rPr lang="es-AR" sz="1100" dirty="0" smtClean="0"/>
              <a:t>Optar </a:t>
            </a:r>
            <a:r>
              <a:rPr lang="es-AR" sz="1100" dirty="0"/>
              <a:t>por productos y/o formulaciones de baja toxicidad (bandas verde o azul). </a:t>
            </a:r>
            <a:endParaRPr lang="es-AR" sz="1100" dirty="0" smtClean="0"/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AR" sz="1100" dirty="0" smtClean="0"/>
              <a:t>Utilizar </a:t>
            </a:r>
            <a:r>
              <a:rPr lang="es-AR" sz="1100" dirty="0"/>
              <a:t>equipos de protección personal</a:t>
            </a:r>
            <a:r>
              <a:rPr lang="es-AR" sz="1100" dirty="0" smtClean="0"/>
              <a:t>.</a:t>
            </a:r>
            <a:endParaRPr lang="es-AR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0688" y="3174286"/>
            <a:ext cx="5702114" cy="11849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100" b="1" i="1" dirty="0" smtClean="0"/>
              <a:t>Si </a:t>
            </a:r>
            <a:r>
              <a:rPr lang="es-AR" sz="1100" b="1" i="1" dirty="0"/>
              <a:t>Ud. desea recibir este informe por </a:t>
            </a:r>
            <a:r>
              <a:rPr lang="es-AR" sz="1100" b="1" i="1" dirty="0" err="1" smtClean="0"/>
              <a:t>WhatsApp</a:t>
            </a:r>
            <a:r>
              <a:rPr lang="es-AR" sz="1100" b="1" i="1" dirty="0" smtClean="0"/>
              <a:t> </a:t>
            </a:r>
            <a:r>
              <a:rPr lang="es-AR" sz="1100" b="1" i="1" dirty="0"/>
              <a:t>puede solicitarlo a: </a:t>
            </a:r>
            <a:endParaRPr lang="es-AR" sz="1100" dirty="0"/>
          </a:p>
          <a:p>
            <a:pPr algn="ctr">
              <a:spcBef>
                <a:spcPts val="600"/>
              </a:spcBef>
            </a:pPr>
            <a:r>
              <a:rPr lang="es-AR" sz="1100" i="1" dirty="0"/>
              <a:t>Carlos ZOTELO (CERZOS-CONICET) </a:t>
            </a:r>
            <a:r>
              <a:rPr lang="es-AR" sz="1100" i="1" dirty="0" smtClean="0">
                <a:hlinkClick r:id="rId3"/>
              </a:rPr>
              <a:t>czotelo@gmail.com</a:t>
            </a:r>
            <a:endParaRPr lang="es-AR" sz="1100" i="1" dirty="0" smtClean="0"/>
          </a:p>
          <a:p>
            <a:pPr algn="ctr"/>
            <a:r>
              <a:rPr lang="es-AR" sz="1100" i="1" dirty="0" smtClean="0"/>
              <a:t>Mariana </a:t>
            </a:r>
            <a:r>
              <a:rPr lang="es-AR" sz="1100" i="1" dirty="0"/>
              <a:t>BOUZA (UNS) </a:t>
            </a:r>
            <a:r>
              <a:rPr lang="es-AR" sz="1100" i="1" dirty="0" smtClean="0">
                <a:hlinkClick r:id="rId4"/>
              </a:rPr>
              <a:t>mbouza@criba.edu.ar</a:t>
            </a:r>
            <a:endParaRPr lang="es-AR" sz="1100" i="1" dirty="0" smtClean="0"/>
          </a:p>
          <a:p>
            <a:pPr algn="ctr"/>
            <a:r>
              <a:rPr lang="it-IT" sz="1100" i="1" dirty="0" smtClean="0"/>
              <a:t>Daniel </a:t>
            </a:r>
            <a:r>
              <a:rPr lang="it-IT" sz="1100" i="1" dirty="0"/>
              <a:t>IURMAN (INTA EEA Ascasubi) </a:t>
            </a:r>
            <a:r>
              <a:rPr lang="it-IT" sz="1100" i="1" dirty="0" smtClean="0">
                <a:hlinkClick r:id="rId5"/>
              </a:rPr>
              <a:t>iurman.daniel@inta.gob.ar</a:t>
            </a:r>
            <a:endParaRPr lang="it-IT" sz="1100" i="1" dirty="0" smtClean="0"/>
          </a:p>
          <a:p>
            <a:pPr algn="ctr"/>
            <a:r>
              <a:rPr lang="sv-SE" sz="1100" i="1" dirty="0" smtClean="0"/>
              <a:t>Hugo </a:t>
            </a:r>
            <a:r>
              <a:rPr lang="sv-SE" sz="1100" i="1" dirty="0"/>
              <a:t>KRÜGER (INTA EEA Bordenave) </a:t>
            </a:r>
            <a:r>
              <a:rPr lang="sv-SE" sz="1100" i="1" dirty="0" smtClean="0">
                <a:hlinkClick r:id="rId6"/>
              </a:rPr>
              <a:t>kruger.hugo@inta.gob.ar</a:t>
            </a:r>
            <a:endParaRPr lang="sv-SE" sz="1100" i="1" dirty="0" smtClean="0"/>
          </a:p>
          <a:p>
            <a:pPr algn="ctr"/>
            <a:r>
              <a:rPr lang="es-AR" sz="1100" i="1" dirty="0" smtClean="0"/>
              <a:t>Martín </a:t>
            </a:r>
            <a:r>
              <a:rPr lang="es-AR" sz="1100" i="1" dirty="0"/>
              <a:t>TESTANI (Representante PROYECTO) </a:t>
            </a:r>
            <a:r>
              <a:rPr lang="es-AR" sz="1100" i="1" dirty="0" smtClean="0">
                <a:hlinkClick r:id="rId7"/>
              </a:rPr>
              <a:t>mtestani@luronet.com.ar</a:t>
            </a:r>
            <a:endParaRPr lang="es-AR" sz="1100" i="1" dirty="0" smtClean="0"/>
          </a:p>
        </p:txBody>
      </p:sp>
    </p:spTree>
    <p:extLst>
      <p:ext uri="{BB962C8B-B14F-4D97-AF65-F5344CB8AC3E}">
        <p14:creationId xmlns:p14="http://schemas.microsoft.com/office/powerpoint/2010/main" val="8620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14350" y="56457"/>
            <a:ext cx="5829300" cy="576063"/>
          </a:xfrm>
        </p:spPr>
        <p:txBody>
          <a:bodyPr>
            <a:no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04664" y="729964"/>
            <a:ext cx="6120680" cy="84249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01079" y="913289"/>
            <a:ext cx="58082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algn="just">
              <a:spcBef>
                <a:spcPts val="600"/>
              </a:spcBef>
            </a:pP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condiciones oceánicas y atmosféricas sobre el Pacífico Ecuatorial corresponden a una fase neutral del fenómeno El Niño Oscilación del Sur (ENOS). De acuerdo a los modelos de pronóstico es posible la transición a una fase cálida o “El Niño” – 62% de probabilidad – durante el trimestre </a:t>
            </a: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septiembre-noviembre.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probabilidad es máxima entre el final de la primavera e inicios del verano y la intensidad del evento sería débil.  </a:t>
            </a:r>
          </a:p>
          <a:p>
            <a:pPr marL="180975" algn="just">
              <a:spcBef>
                <a:spcPts val="600"/>
              </a:spcBef>
            </a:pP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análisis de esta situación junto con otros forzantes y el resultado de diversos modelos climáticos resultan en un pronóstico de precipitación y temperatura media para el </a:t>
            </a:r>
            <a:r>
              <a:rPr lang="es-AR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próximo trimestre, con </a:t>
            </a: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probabilidad de ocurrencia dentro del rango normal (40%). El rango normal de precipitación para el trimestre corresponde a 157-202 mm para Bordenave, 158-185 mm para Bahía Blanca, 95-133 mm para Hilario Ascasubi y 58-100 mm para Patagones.</a:t>
            </a:r>
          </a:p>
          <a:p>
            <a:pPr marL="180975" algn="just">
              <a:spcBef>
                <a:spcPts val="600"/>
              </a:spcBef>
            </a:pPr>
            <a:r>
              <a:rPr lang="es-A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estudio estadístico de la temperatura media en los meses de primavera en la región durante eventos “El Niño” indica que la mayor parte de los casos – 60% a 70% – presenta valores inferiores a los normales. El mismo estudio para las precipitaciones no es tan determinante, marcando un 40% a 50% de los casos con precipitaciones superiores a las normales. </a:t>
            </a:r>
            <a:endParaRPr lang="es-AR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99241" y="7329264"/>
            <a:ext cx="519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900" b="1" dirty="0"/>
              <a:t>Figura </a:t>
            </a:r>
            <a:r>
              <a:rPr lang="es-AR" sz="900" b="1" dirty="0" smtClean="0"/>
              <a:t>2.</a:t>
            </a:r>
            <a:r>
              <a:rPr lang="es-AR" sz="900" dirty="0" smtClean="0"/>
              <a:t> Pronóstico de precipitación y temperatura para el trimestre  septiembre-noviembre 2018  </a:t>
            </a:r>
            <a:r>
              <a:rPr lang="es-AR" sz="900" dirty="0"/>
              <a:t>en el Sudoeste Bonaerense </a:t>
            </a:r>
            <a:r>
              <a:rPr lang="es-AR" sz="900" dirty="0" smtClean="0"/>
              <a:t>(SMN). La escala indica la probabilidad de la categoría más  probable.</a:t>
            </a:r>
            <a:endParaRPr lang="es-AR" sz="9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55" y="4016896"/>
            <a:ext cx="457729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2143" y="7735875"/>
            <a:ext cx="5615169" cy="124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A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Riesgo de </a:t>
            </a:r>
            <a:r>
              <a:rPr lang="es-A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erosión</a:t>
            </a:r>
          </a:p>
          <a:p>
            <a:pPr algn="just">
              <a:spcBef>
                <a:spcPct val="20000"/>
              </a:spcBef>
            </a:pPr>
            <a:r>
              <a:rPr lang="es-A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riesgo de erosión eólica fue simulado según el pronóstico climático y datos de </a:t>
            </a:r>
            <a:r>
              <a:rPr lang="es-AR" sz="1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erodabilidad</a:t>
            </a:r>
            <a:r>
              <a:rPr lang="es-A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los </a:t>
            </a:r>
            <a:r>
              <a:rPr lang="es-AR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suelos, </a:t>
            </a:r>
            <a:r>
              <a:rPr lang="es-A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 una cobertura superficial de suelo estimada del 10%, situación que puede darse </a:t>
            </a:r>
            <a:r>
              <a:rPr lang="es-AR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comúnmente </a:t>
            </a:r>
            <a:r>
              <a:rPr lang="es-AR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en: barbechos en labranza convencional para cultivos de verano, cereales de invierno implantados tardíamente y de escaso desarrollo, sobrepastoreo y lotes con pasturas perennes mal implantadas</a:t>
            </a:r>
            <a:r>
              <a:rPr lang="es-AR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A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73087" y="835766"/>
            <a:ext cx="5711825" cy="807767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AR" sz="18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s-AR" sz="18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14350" y="56457"/>
            <a:ext cx="5829300" cy="576063"/>
          </a:xfrm>
        </p:spPr>
        <p:txBody>
          <a:bodyPr>
            <a:no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 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3250" y="3073241"/>
            <a:ext cx="5462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AR" sz="1100" dirty="0" smtClean="0"/>
              <a:t>En </a:t>
            </a:r>
            <a:r>
              <a:rPr lang="es-AR" sz="1100" dirty="0"/>
              <a:t>Villarino se estima </a:t>
            </a:r>
            <a:r>
              <a:rPr lang="es-AR" sz="1100" dirty="0" smtClean="0"/>
              <a:t>una erosión </a:t>
            </a:r>
            <a:r>
              <a:rPr lang="es-AR" sz="1100" dirty="0"/>
              <a:t>del suelo </a:t>
            </a:r>
            <a:r>
              <a:rPr lang="es-AR" sz="1100" dirty="0" smtClean="0"/>
              <a:t>menor a 15 </a:t>
            </a:r>
            <a:r>
              <a:rPr lang="es-AR" sz="1100" dirty="0"/>
              <a:t>t/ha/año y </a:t>
            </a:r>
            <a:r>
              <a:rPr lang="es-AR" sz="1100" dirty="0" smtClean="0"/>
              <a:t>los </a:t>
            </a:r>
            <a:r>
              <a:rPr lang="es-AR" sz="1100" dirty="0"/>
              <a:t>valores comunes </a:t>
            </a:r>
            <a:r>
              <a:rPr lang="es-AR" sz="1100" dirty="0" smtClean="0"/>
              <a:t>oscilarían </a:t>
            </a:r>
            <a:r>
              <a:rPr lang="es-AR" sz="1100" dirty="0"/>
              <a:t>alrededor de </a:t>
            </a:r>
            <a:r>
              <a:rPr lang="es-AR" sz="1100" dirty="0" smtClean="0"/>
              <a:t>9 </a:t>
            </a:r>
            <a:r>
              <a:rPr lang="es-AR" sz="1100" dirty="0"/>
              <a:t>t/ha/año. Los sitios </a:t>
            </a:r>
            <a:r>
              <a:rPr lang="es-AR" sz="1100" dirty="0" smtClean="0"/>
              <a:t>más susceptibles se localizan </a:t>
            </a:r>
            <a:r>
              <a:rPr lang="es-AR" sz="1100" dirty="0"/>
              <a:t>en el centro y especialmente en el centro </a:t>
            </a:r>
            <a:r>
              <a:rPr lang="es-AR" sz="1100" dirty="0" smtClean="0"/>
              <a:t>sur </a:t>
            </a:r>
            <a:r>
              <a:rPr lang="es-AR" sz="1100" dirty="0"/>
              <a:t>en toda la extensión de O a E del </a:t>
            </a:r>
            <a:r>
              <a:rPr lang="es-AR" sz="1100" dirty="0" smtClean="0"/>
              <a:t>partido</a:t>
            </a:r>
            <a:r>
              <a:rPr lang="es-AR" sz="1100" dirty="0"/>
              <a:t>.</a:t>
            </a:r>
          </a:p>
          <a:p>
            <a:pPr algn="just">
              <a:spcBef>
                <a:spcPts val="600"/>
              </a:spcBef>
            </a:pPr>
            <a:r>
              <a:rPr lang="es-AR" sz="1100" dirty="0" smtClean="0"/>
              <a:t>El </a:t>
            </a:r>
            <a:r>
              <a:rPr lang="es-AR" sz="1100" dirty="0"/>
              <a:t>Partido de Patagones presenta valores de riesgo </a:t>
            </a:r>
            <a:r>
              <a:rPr lang="es-AR" sz="1100" dirty="0" smtClean="0"/>
              <a:t>entre </a:t>
            </a:r>
            <a:r>
              <a:rPr lang="es-AR" sz="1100" dirty="0"/>
              <a:t>30 y 150 t/ha/año, con predominio de 120 t/ha/año</a:t>
            </a:r>
            <a:r>
              <a:rPr lang="es-AR" sz="1100" dirty="0" smtClean="0"/>
              <a:t>. La zona menos susceptible se localiza al este del partido.</a:t>
            </a:r>
            <a:endParaRPr lang="es-AR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30858" y="8333601"/>
            <a:ext cx="51904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/>
              <a:t>Figura 3. </a:t>
            </a:r>
            <a:r>
              <a:rPr lang="es-AR" sz="900" dirty="0"/>
              <a:t>Distribución geográfica del riesgo de erosión eólica (</a:t>
            </a:r>
            <a:r>
              <a:rPr lang="es-AR" sz="900" dirty="0" smtClean="0"/>
              <a:t>t/ha/año</a:t>
            </a:r>
            <a:r>
              <a:rPr lang="es-AR" sz="900" dirty="0"/>
              <a:t>) para el </a:t>
            </a:r>
            <a:r>
              <a:rPr lang="es-AR" sz="900" dirty="0" smtClean="0"/>
              <a:t>trimestre septiembre-noviembre, en </a:t>
            </a:r>
            <a:r>
              <a:rPr lang="es-AR" sz="900" dirty="0"/>
              <a:t>los partidos de Puan (arriba izquierda), Bahía Blanca (arriba derecha), Villarino (abajo izquierda) y Patagones (abajo derecha). Las escalas de color son independientes para cada partido.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830858" y="4195986"/>
            <a:ext cx="5131296" cy="4069382"/>
            <a:chOff x="830858" y="2864768"/>
            <a:chExt cx="5131296" cy="4069382"/>
          </a:xfrm>
        </p:grpSpPr>
        <p:sp>
          <p:nvSpPr>
            <p:cNvPr id="9" name="8 Rectángulo"/>
            <p:cNvSpPr/>
            <p:nvPr/>
          </p:nvSpPr>
          <p:spPr>
            <a:xfrm>
              <a:off x="830858" y="2864768"/>
              <a:ext cx="5131296" cy="4069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1139869" y="2955243"/>
              <a:ext cx="4464496" cy="3888432"/>
              <a:chOff x="476672" y="3080792"/>
              <a:chExt cx="5760640" cy="4464496"/>
            </a:xfrm>
          </p:grpSpPr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334" y="3152800"/>
                <a:ext cx="694978" cy="1983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" name="1 Grupo"/>
              <p:cNvGrpSpPr/>
              <p:nvPr/>
            </p:nvGrpSpPr>
            <p:grpSpPr>
              <a:xfrm>
                <a:off x="476672" y="3080792"/>
                <a:ext cx="5760640" cy="4464496"/>
                <a:chOff x="476672" y="3080792"/>
                <a:chExt cx="5760640" cy="4464496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4788"/>
                <a:stretch/>
              </p:blipFill>
              <p:spPr bwMode="auto">
                <a:xfrm>
                  <a:off x="2852936" y="3442960"/>
                  <a:ext cx="2880320" cy="15820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1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672" y="3080792"/>
                  <a:ext cx="2270185" cy="23456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2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672" y="5489962"/>
                  <a:ext cx="3001380" cy="2055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83" name="Picture 11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9799" y="5257031"/>
                  <a:ext cx="2757513" cy="22882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992560"/>
            <a:ext cx="2332192" cy="195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3284984" y="920552"/>
            <a:ext cx="28083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AR" sz="1100" dirty="0"/>
              <a:t>Para Puan se estima una pérdida de suelo, en las peores situaciones, menor a 5 t/ha/año. Dada la escasa profundidad de estos suelos, el impacto puede ser relevante. Los sitios más frágiles se localizan al oeste del distrito y los menos vulnerables al este.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84984" y="1972244"/>
            <a:ext cx="2816324" cy="110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AR" sz="1100" dirty="0"/>
              <a:t>Para el partido de Bahía Blanca la pérdida máxima de suelos no excedería 23 t/ha/año, considerada moderada por la FAO. Los valores más recurrentes alcanzarían 16 t/ha/año. El sector más vulnerable se ubica al NO y sur del partido.</a:t>
            </a:r>
            <a:endParaRPr lang="es-A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14350" y="56457"/>
            <a:ext cx="5829300" cy="576063"/>
          </a:xfrm>
        </p:spPr>
        <p:txBody>
          <a:bodyPr>
            <a:no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4209" y="704528"/>
            <a:ext cx="6120680" cy="84249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s-AR" sz="1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Riesgo de incendio</a:t>
            </a:r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6377" y="1779126"/>
            <a:ext cx="286084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AR" sz="1100" dirty="0" smtClean="0"/>
              <a:t>El </a:t>
            </a:r>
            <a:r>
              <a:rPr lang="es-AR" sz="1100" dirty="0"/>
              <a:t>área SIAT para el mes de septiembre se encuentra </a:t>
            </a:r>
            <a:r>
              <a:rPr lang="es-AR" sz="1100" dirty="0" smtClean="0"/>
              <a:t>con baja </a:t>
            </a:r>
            <a:r>
              <a:rPr lang="es-AR" sz="1100" dirty="0"/>
              <a:t>a moderada peligrosidad de incendios con acumulación de material fino. </a:t>
            </a:r>
            <a:endParaRPr lang="es-AR" sz="1100" dirty="0" smtClean="0"/>
          </a:p>
          <a:p>
            <a:pPr algn="just">
              <a:spcAft>
                <a:spcPts val="600"/>
              </a:spcAft>
            </a:pPr>
            <a:r>
              <a:rPr lang="es-AR" sz="1100" dirty="0" smtClean="0"/>
              <a:t>Las </a:t>
            </a:r>
            <a:r>
              <a:rPr lang="es-AR" sz="1100" dirty="0"/>
              <a:t>zonas más críticas </a:t>
            </a:r>
            <a:r>
              <a:rPr lang="es-AR" sz="1100" dirty="0" smtClean="0"/>
              <a:t>son el </a:t>
            </a:r>
            <a:r>
              <a:rPr lang="es-AR" sz="1100" dirty="0"/>
              <a:t>centro de Villarino, en el cordón medanoso sur y </a:t>
            </a:r>
            <a:r>
              <a:rPr lang="es-AR" sz="1100" dirty="0" smtClean="0"/>
              <a:t>la </a:t>
            </a:r>
            <a:r>
              <a:rPr lang="es-AR" sz="1100" dirty="0"/>
              <a:t>zona de pastizales al sur de Puan. Para </a:t>
            </a:r>
            <a:r>
              <a:rPr lang="es-AR" sz="1100" dirty="0" smtClean="0"/>
              <a:t>Patagones, </a:t>
            </a:r>
            <a:r>
              <a:rPr lang="es-AR" sz="1100" dirty="0"/>
              <a:t>los arbustales abiertos se encuentran con gran cantidad de material fino que facilita la propagación del fuego. </a:t>
            </a:r>
          </a:p>
          <a:p>
            <a:pPr algn="just">
              <a:spcAft>
                <a:spcPts val="600"/>
              </a:spcAft>
            </a:pPr>
            <a:r>
              <a:rPr lang="es-AR" sz="1100" dirty="0"/>
              <a:t>El </a:t>
            </a:r>
            <a:r>
              <a:rPr lang="es-AR" sz="1100" dirty="0" smtClean="0"/>
              <a:t>análisis </a:t>
            </a:r>
            <a:r>
              <a:rPr lang="es-AR" sz="1100" dirty="0"/>
              <a:t>de peligrosidad de incendios para el mes de Agosto y de Septiembre nos indica una acumulación alta de vegetación disponible en la zona de arbustales abiertos. La falta de precipitaciones y altas temperaturas, nos pone en alerta para la realización de las tareas de prevención en vista del </a:t>
            </a:r>
            <a:r>
              <a:rPr lang="es-AR" sz="1100" dirty="0" smtClean="0"/>
              <a:t>período </a:t>
            </a:r>
            <a:r>
              <a:rPr lang="es-AR" sz="1100" dirty="0"/>
              <a:t>primavera – verano. </a:t>
            </a:r>
          </a:p>
          <a:p>
            <a:pPr algn="just"/>
            <a:r>
              <a:rPr lang="es-AR" sz="1100" dirty="0"/>
              <a:t> </a:t>
            </a:r>
          </a:p>
          <a:p>
            <a:pPr algn="just"/>
            <a:endParaRPr lang="es-AR" sz="1100" dirty="0"/>
          </a:p>
          <a:p>
            <a:pPr algn="just"/>
            <a:endParaRPr lang="es-AR" sz="1100" dirty="0"/>
          </a:p>
          <a:p>
            <a:pPr algn="just"/>
            <a:r>
              <a:rPr lang="es-AR" sz="1100" dirty="0"/>
              <a:t> 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327225" y="5457056"/>
            <a:ext cx="30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Figura 4. </a:t>
            </a:r>
            <a:r>
              <a:rPr lang="es-ES" sz="900" dirty="0"/>
              <a:t>Distribución geográfica del riesgo de </a:t>
            </a:r>
            <a:r>
              <a:rPr lang="es-ES" sz="900" dirty="0" smtClean="0"/>
              <a:t>incendio </a:t>
            </a:r>
            <a:r>
              <a:rPr lang="es-ES" sz="900" dirty="0"/>
              <a:t>para el </a:t>
            </a:r>
            <a:r>
              <a:rPr lang="es-ES" sz="900" dirty="0" smtClean="0"/>
              <a:t>SOB.</a:t>
            </a:r>
            <a:endParaRPr lang="es-AR" sz="9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26" y="1064568"/>
            <a:ext cx="3019401" cy="426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8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4209" y="704528"/>
            <a:ext cx="6120680" cy="84249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Situación actual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AR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Estado general de las actividades agropecuarias</a:t>
            </a:r>
          </a:p>
          <a:p>
            <a:pPr algn="l"/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AutoShape 4" descr="blob:https://web.whatsapp.com/72779948-d58e-49c5-9058-9e15755de1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7" name="AutoShape 6" descr="blob:https://web.whatsapp.com/72779948-d58e-49c5-9058-9e15755de14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8" y="1568624"/>
            <a:ext cx="1159916" cy="2520000"/>
          </a:xfrm>
          <a:prstGeom prst="rect">
            <a:avLst/>
          </a:prstGeom>
          <a:noFill/>
        </p:spPr>
      </p:pic>
      <p:sp>
        <p:nvSpPr>
          <p:cNvPr id="24" name="3 Título"/>
          <p:cNvSpPr txBox="1">
            <a:spLocks/>
          </p:cNvSpPr>
          <p:nvPr/>
        </p:nvSpPr>
        <p:spPr>
          <a:xfrm>
            <a:off x="514350" y="56457"/>
            <a:ext cx="58293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276872" y="1496616"/>
            <a:ext cx="388843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b="1" dirty="0"/>
              <a:t>PUAN NORTE </a:t>
            </a:r>
          </a:p>
          <a:p>
            <a:pPr>
              <a:spcBef>
                <a:spcPts val="600"/>
              </a:spcBef>
            </a:pPr>
            <a:r>
              <a:rPr lang="es-AR" sz="1100" b="1" u="sng" dirty="0" smtClean="0"/>
              <a:t>Agricultura</a:t>
            </a:r>
            <a:endParaRPr lang="es-AR" sz="1100" dirty="0" smtClean="0"/>
          </a:p>
          <a:p>
            <a:pPr algn="just">
              <a:spcBef>
                <a:spcPts val="600"/>
              </a:spcBef>
            </a:pPr>
            <a:r>
              <a:rPr lang="es-AR" sz="1100" b="1" dirty="0" smtClean="0"/>
              <a:t>Cultivos </a:t>
            </a:r>
            <a:r>
              <a:rPr lang="es-AR" sz="1100" b="1" dirty="0"/>
              <a:t>de </a:t>
            </a:r>
            <a:r>
              <a:rPr lang="es-AR" sz="1100" b="1" dirty="0" smtClean="0"/>
              <a:t>verano: </a:t>
            </a:r>
            <a:r>
              <a:rPr lang="es-AR" sz="1100" dirty="0"/>
              <a:t>c</a:t>
            </a:r>
            <a:r>
              <a:rPr lang="es-AR" sz="1100" dirty="0" smtClean="0"/>
              <a:t>osecha terminada con rindes en general bajos. Buena intención de siembra de maíz y sorgo granífero pero escaso movimiento de barbechos. </a:t>
            </a:r>
          </a:p>
          <a:p>
            <a:pPr algn="just">
              <a:spcBef>
                <a:spcPts val="600"/>
              </a:spcBef>
            </a:pPr>
            <a:r>
              <a:rPr lang="es-AR" sz="1100" b="1" dirty="0" smtClean="0"/>
              <a:t>Cereales de invierno:</a:t>
            </a:r>
            <a:r>
              <a:rPr lang="es-AR" sz="1100" dirty="0" smtClean="0"/>
              <a:t> </a:t>
            </a:r>
            <a:r>
              <a:rPr lang="es-AR" sz="1100" dirty="0"/>
              <a:t>t</a:t>
            </a:r>
            <a:r>
              <a:rPr lang="es-AR" sz="1100" dirty="0" smtClean="0"/>
              <a:t>rigo </a:t>
            </a:r>
            <a:r>
              <a:rPr lang="es-AR" sz="1100" dirty="0"/>
              <a:t>y cebada </a:t>
            </a:r>
            <a:r>
              <a:rPr lang="es-AR" sz="1100" dirty="0" smtClean="0"/>
              <a:t>bien implantados, con ligero incremento de superficie. Leve incidencia de enfermedades fúngicas (mancha amarilla) y algunos daños por heladas. No se observa roya amarilla. Fertilización nitrogenada en marcha.</a:t>
            </a:r>
            <a:endParaRPr lang="es-AR" sz="1100" dirty="0"/>
          </a:p>
        </p:txBody>
      </p:sp>
      <p:sp>
        <p:nvSpPr>
          <p:cNvPr id="11" name="10 Rectángulo"/>
          <p:cNvSpPr/>
          <p:nvPr/>
        </p:nvSpPr>
        <p:spPr>
          <a:xfrm>
            <a:off x="514350" y="4232920"/>
            <a:ext cx="281622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AR" sz="1100" b="1" u="sng" dirty="0" smtClean="0"/>
              <a:t>Ganadería</a:t>
            </a:r>
            <a:endParaRPr lang="es-AR" sz="1100" dirty="0" smtClean="0"/>
          </a:p>
          <a:p>
            <a:pPr algn="just">
              <a:spcBef>
                <a:spcPts val="600"/>
              </a:spcBef>
            </a:pPr>
            <a:r>
              <a:rPr lang="es-AR" sz="1100" b="1" dirty="0" smtClean="0"/>
              <a:t>Estado </a:t>
            </a:r>
            <a:r>
              <a:rPr lang="es-AR" sz="1100" b="1" dirty="0"/>
              <a:t>general de la hacienda</a:t>
            </a:r>
            <a:r>
              <a:rPr lang="es-AR" sz="1100" dirty="0"/>
              <a:t> </a:t>
            </a:r>
            <a:r>
              <a:rPr lang="es-AR" sz="1100" dirty="0" smtClean="0"/>
              <a:t>bueno, con problemas en la cadena forrajera. Inició parición de primavera. Posible reducción de recría y engorde.</a:t>
            </a:r>
          </a:p>
          <a:p>
            <a:pPr algn="just">
              <a:spcBef>
                <a:spcPts val="600"/>
              </a:spcBef>
            </a:pPr>
            <a:r>
              <a:rPr lang="es-AR" sz="1100" b="1" dirty="0" smtClean="0"/>
              <a:t>Verdeos de verano: </a:t>
            </a:r>
            <a:r>
              <a:rPr lang="es-AR" sz="1100" dirty="0" smtClean="0"/>
              <a:t>baja producción por sequía, en general ya consumidos.</a:t>
            </a:r>
          </a:p>
          <a:p>
            <a:pPr algn="just">
              <a:spcBef>
                <a:spcPts val="600"/>
              </a:spcBef>
            </a:pPr>
            <a:r>
              <a:rPr lang="es-AR" sz="1100" b="1" dirty="0" smtClean="0"/>
              <a:t>Verdeos de  invierno:</a:t>
            </a:r>
            <a:r>
              <a:rPr lang="es-AR" sz="1100" dirty="0" smtClean="0"/>
              <a:t> buenos pero con baja producción y/o rebrote por siembra tardía y heladas. </a:t>
            </a:r>
          </a:p>
        </p:txBody>
      </p:sp>
      <p:pic>
        <p:nvPicPr>
          <p:cNvPr id="1026" name="Picture 2" descr="C:\Users\kruger.hugo\Documents\PROY SECR MEDIOAMB\SIAT\REUNION 4 SET 2018\Informe BORDENAVE\Nat sobrep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6465168"/>
            <a:ext cx="3697124" cy="207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645024" y="1534716"/>
            <a:ext cx="432048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70" y="3589497"/>
            <a:ext cx="2592288" cy="228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09120" y="6894601"/>
            <a:ext cx="17145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AR" sz="1100" b="1" dirty="0"/>
              <a:t>Pasturas: </a:t>
            </a:r>
            <a:r>
              <a:rPr lang="es-AR" sz="1100" dirty="0"/>
              <a:t>m</a:t>
            </a:r>
            <a:r>
              <a:rPr lang="es-AR" sz="1100" dirty="0" smtClean="0"/>
              <a:t>uy </a:t>
            </a:r>
            <a:r>
              <a:rPr lang="es-AR" sz="1100" dirty="0"/>
              <a:t>baja superficie, en general consumidas. Los pastizales naturales pastoreados reaccionan lentamente.</a:t>
            </a:r>
          </a:p>
        </p:txBody>
      </p:sp>
    </p:spTree>
    <p:extLst>
      <p:ext uri="{BB962C8B-B14F-4D97-AF65-F5344CB8AC3E}">
        <p14:creationId xmlns:p14="http://schemas.microsoft.com/office/powerpoint/2010/main" val="22165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01266" y="776535"/>
            <a:ext cx="6120680" cy="84249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Situación actual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84984" y="5080754"/>
            <a:ext cx="28632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AR" sz="1100" b="1" dirty="0" smtClean="0">
                <a:ea typeface="Calibri"/>
                <a:cs typeface="Times New Roman"/>
              </a:rPr>
              <a:t>Verdeos </a:t>
            </a:r>
            <a:r>
              <a:rPr lang="es-AR" sz="1100" b="1" dirty="0">
                <a:ea typeface="Calibri"/>
                <a:cs typeface="Times New Roman"/>
              </a:rPr>
              <a:t>de verano:</a:t>
            </a:r>
            <a:r>
              <a:rPr lang="es-AR" sz="1100" dirty="0">
                <a:ea typeface="Calibri"/>
                <a:cs typeface="Times New Roman"/>
              </a:rPr>
              <a:t> fueron consumidos, con muy escasa producción de forraje. Sin confección de reservas.</a:t>
            </a:r>
          </a:p>
          <a:p>
            <a:pPr algn="just">
              <a:spcBef>
                <a:spcPts val="600"/>
              </a:spcBef>
            </a:pPr>
            <a:r>
              <a:rPr lang="es-AR" sz="1100" b="1" dirty="0">
                <a:ea typeface="Calibri"/>
                <a:cs typeface="Times New Roman"/>
              </a:rPr>
              <a:t>Verdeos de invierno:</a:t>
            </a:r>
            <a:r>
              <a:rPr lang="es-AR" sz="1100" dirty="0">
                <a:ea typeface="Calibri"/>
                <a:cs typeface="Times New Roman"/>
              </a:rPr>
              <a:t> producción y/o rebrote demorados por siembra tardía y temperaturas bajas. </a:t>
            </a:r>
            <a:endParaRPr lang="es-AR" sz="1100" dirty="0" smtClean="0">
              <a:ea typeface="Calibri"/>
              <a:cs typeface="Times New Roman"/>
            </a:endParaRPr>
          </a:p>
          <a:p>
            <a:pPr lvl="0" algn="just">
              <a:spcBef>
                <a:spcPts val="600"/>
              </a:spcBef>
            </a:pPr>
            <a:r>
              <a:rPr lang="es-AR" sz="1100" b="1" dirty="0">
                <a:solidFill>
                  <a:prstClr val="black"/>
                </a:solidFill>
              </a:rPr>
              <a:t>Pasturas:</a:t>
            </a:r>
            <a:r>
              <a:rPr lang="es-AR" sz="1100" dirty="0">
                <a:solidFill>
                  <a:prstClr val="black"/>
                </a:solidFill>
              </a:rPr>
              <a:t> con baja recuperación luego del pastoreo de otoño. Siembras normales</a:t>
            </a:r>
            <a:r>
              <a:rPr lang="es-AR" sz="1100" dirty="0" smtClean="0">
                <a:solidFill>
                  <a:prstClr val="black"/>
                </a:solidFill>
              </a:rPr>
              <a:t>.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3" name="AutoShape 4" descr="blob:https://web.whatsapp.com/72779948-d58e-49c5-9058-9e15755de1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7" name="AutoShape 6" descr="blob:https://web.whatsapp.com/72779948-d58e-49c5-9058-9e15755de14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24" name="3 Título"/>
          <p:cNvSpPr txBox="1">
            <a:spLocks/>
          </p:cNvSpPr>
          <p:nvPr/>
        </p:nvSpPr>
        <p:spPr>
          <a:xfrm>
            <a:off x="514350" y="56457"/>
            <a:ext cx="58293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8" y="1568624"/>
            <a:ext cx="1159916" cy="252000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549319" y="1239942"/>
            <a:ext cx="43204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50" name="Picture 2" descr="C:\Users\kruger.hugo\Documents\PROY SECR MEDIOAMB\SIAT\REUNION 4 SET 2018\Informe BORDENAVE\Vacas en la ca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18" y="6808802"/>
            <a:ext cx="2787685" cy="185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7419" y="1199292"/>
            <a:ext cx="123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AR" b="1" dirty="0" smtClean="0"/>
              <a:t>PUAN SUR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116197" y="1568624"/>
            <a:ext cx="412111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AR" sz="1100" b="1" u="sng" dirty="0" smtClean="0">
                <a:ea typeface="Calibri"/>
                <a:cs typeface="Times New Roman"/>
              </a:rPr>
              <a:t>Agricultura</a:t>
            </a:r>
            <a:endParaRPr lang="es-AR" sz="1100" dirty="0"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</a:pPr>
            <a:r>
              <a:rPr lang="es-AR" sz="1100" b="1" dirty="0">
                <a:ea typeface="Calibri"/>
                <a:cs typeface="Times New Roman"/>
              </a:rPr>
              <a:t>Cultivos de verano:</a:t>
            </a:r>
            <a:r>
              <a:rPr lang="es-AR" sz="1100" dirty="0">
                <a:ea typeface="Calibri"/>
                <a:cs typeface="Times New Roman"/>
              </a:rPr>
              <a:t>  </a:t>
            </a:r>
            <a:r>
              <a:rPr lang="es-AR" sz="1100" dirty="0" smtClean="0">
                <a:ea typeface="Calibri"/>
                <a:cs typeface="Times New Roman"/>
              </a:rPr>
              <a:t>en </a:t>
            </a:r>
            <a:r>
              <a:rPr lang="es-AR" sz="1100" dirty="0">
                <a:ea typeface="Calibri"/>
                <a:cs typeface="Times New Roman"/>
              </a:rPr>
              <a:t>general perdidos o pastoreados </a:t>
            </a:r>
            <a:r>
              <a:rPr lang="es-AR" sz="1100" dirty="0" smtClean="0">
                <a:ea typeface="Calibri"/>
                <a:cs typeface="Times New Roman"/>
              </a:rPr>
              <a:t>por </a:t>
            </a:r>
            <a:r>
              <a:rPr lang="es-AR" sz="1100" dirty="0">
                <a:ea typeface="Calibri"/>
                <a:cs typeface="Times New Roman"/>
              </a:rPr>
              <a:t>sequía.</a:t>
            </a:r>
          </a:p>
          <a:p>
            <a:pPr algn="just">
              <a:spcBef>
                <a:spcPts val="600"/>
              </a:spcBef>
            </a:pPr>
            <a:r>
              <a:rPr lang="es-AR" sz="1100" b="1" dirty="0">
                <a:ea typeface="Calibri"/>
                <a:cs typeface="Times New Roman"/>
              </a:rPr>
              <a:t>Cultivos de invierno:</a:t>
            </a:r>
            <a:r>
              <a:rPr lang="es-AR" sz="1100" dirty="0">
                <a:ea typeface="Calibri"/>
                <a:cs typeface="Times New Roman"/>
              </a:rPr>
              <a:t> </a:t>
            </a:r>
            <a:r>
              <a:rPr lang="es-AR" sz="1100" dirty="0" smtClean="0">
                <a:ea typeface="Calibri"/>
                <a:cs typeface="Times New Roman"/>
              </a:rPr>
              <a:t>con </a:t>
            </a:r>
            <a:r>
              <a:rPr lang="es-AR" sz="1100" dirty="0">
                <a:ea typeface="Calibri"/>
                <a:cs typeface="Times New Roman"/>
              </a:rPr>
              <a:t>buena implantación. Daño por heladas y algunas enfermedades fúngicas. En lotes sembrados temprano hay aparición de malezas (cebadilla y raigrás). Ligero incremento de superficie, especialmente cebada. Perspectivas de incremento de la superficie fertilizada.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73086" y="7830705"/>
            <a:ext cx="251776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AR" sz="1100" dirty="0"/>
              <a:t>El panorama forrajero general es complicado. En </a:t>
            </a:r>
            <a:r>
              <a:rPr lang="es-AR" sz="1100" dirty="0" smtClean="0"/>
              <a:t>la medida de lo posible </a:t>
            </a:r>
            <a:r>
              <a:rPr lang="es-AR" sz="1100" dirty="0"/>
              <a:t>se han comprado rollos para suplir falta de </a:t>
            </a:r>
            <a:r>
              <a:rPr lang="es-AR" sz="1100" dirty="0" smtClean="0"/>
              <a:t>forraje. También se </a:t>
            </a:r>
            <a:r>
              <a:rPr lang="es-AR" sz="1100" dirty="0"/>
              <a:t>observa pastoreo de banquinas.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3008784"/>
            <a:ext cx="2788612" cy="173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12775" y="3800872"/>
            <a:ext cx="25281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s-AR" sz="1100" b="1" u="sng" dirty="0" smtClean="0">
                <a:solidFill>
                  <a:prstClr val="black"/>
                </a:solidFill>
                <a:ea typeface="Calibri"/>
                <a:cs typeface="Times New Roman"/>
              </a:rPr>
              <a:t>Ganadería</a:t>
            </a:r>
            <a:r>
              <a:rPr lang="es-AR" sz="1100" dirty="0" smtClean="0">
                <a:solidFill>
                  <a:prstClr val="black"/>
                </a:solidFill>
                <a:ea typeface="Calibri"/>
                <a:cs typeface="Times New Roman"/>
              </a:rPr>
              <a:t>  </a:t>
            </a:r>
            <a:endParaRPr lang="es-AR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spcBef>
                <a:spcPts val="600"/>
              </a:spcBef>
            </a:pPr>
            <a:r>
              <a:rPr lang="es-AR" sz="1100" b="1" dirty="0">
                <a:solidFill>
                  <a:prstClr val="black"/>
                </a:solidFill>
                <a:ea typeface="Calibri"/>
                <a:cs typeface="Times New Roman"/>
              </a:rPr>
              <a:t>Estado general de la hacienda</a:t>
            </a:r>
            <a:r>
              <a:rPr lang="es-AR" sz="1100" dirty="0">
                <a:solidFill>
                  <a:prstClr val="black"/>
                </a:solidFill>
                <a:ea typeface="Calibri"/>
                <a:cs typeface="Times New Roman"/>
              </a:rPr>
              <a:t> regular, variable </a:t>
            </a:r>
            <a:r>
              <a:rPr lang="es-AR" sz="1100" dirty="0" smtClean="0">
                <a:solidFill>
                  <a:prstClr val="black"/>
                </a:solidFill>
                <a:ea typeface="Calibri"/>
                <a:cs typeface="Times New Roman"/>
              </a:rPr>
              <a:t>según la </a:t>
            </a:r>
            <a:r>
              <a:rPr lang="es-AR" sz="1100" dirty="0">
                <a:solidFill>
                  <a:prstClr val="black"/>
                </a:solidFill>
                <a:ea typeface="Calibri"/>
                <a:cs typeface="Times New Roman"/>
              </a:rPr>
              <a:t>disponibilidad de forraje. Hubo ventas de terneros, y aún vacas, a precios bajos. Por el contrario, en otros casos se retuvo el destete por bajo peso o falta de precio. 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73087" y="7233156"/>
            <a:ext cx="25177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s-AR" sz="1100" b="1" dirty="0" smtClean="0">
                <a:solidFill>
                  <a:prstClr val="black"/>
                </a:solidFill>
              </a:rPr>
              <a:t>Pastizales </a:t>
            </a:r>
            <a:r>
              <a:rPr lang="es-AR" sz="1100" b="1" dirty="0">
                <a:solidFill>
                  <a:prstClr val="black"/>
                </a:solidFill>
              </a:rPr>
              <a:t>naturales:</a:t>
            </a:r>
            <a:r>
              <a:rPr lang="es-AR" sz="1100" dirty="0">
                <a:solidFill>
                  <a:prstClr val="black"/>
                </a:solidFill>
              </a:rPr>
              <a:t> con baja recuperación luego del pastoreo, según precipitación.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5241032"/>
            <a:ext cx="2470161" cy="183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9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73368" y="664568"/>
            <a:ext cx="6120680" cy="84249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Situación actual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AR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Estado general de las actividades agropecuarias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3 Título"/>
          <p:cNvSpPr txBox="1">
            <a:spLocks/>
          </p:cNvSpPr>
          <p:nvPr/>
        </p:nvSpPr>
        <p:spPr>
          <a:xfrm>
            <a:off x="514350" y="56457"/>
            <a:ext cx="58293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201794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476672" y="1424608"/>
            <a:ext cx="295232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AR" b="1" dirty="0" smtClean="0"/>
              <a:t>VILLARINO</a:t>
            </a:r>
          </a:p>
          <a:p>
            <a:pPr algn="just">
              <a:spcBef>
                <a:spcPts val="600"/>
              </a:spcBef>
            </a:pPr>
            <a:r>
              <a:rPr lang="es-AR" sz="1100" b="1" u="sng" dirty="0" smtClean="0"/>
              <a:t>Agricultura</a:t>
            </a:r>
            <a:endParaRPr lang="es-AR" sz="1100" b="1" dirty="0" smtClean="0"/>
          </a:p>
          <a:p>
            <a:pPr algn="just">
              <a:spcBef>
                <a:spcPts val="600"/>
              </a:spcBef>
            </a:pPr>
            <a:r>
              <a:rPr lang="es-AR" sz="1100" dirty="0" smtClean="0"/>
              <a:t>Finalizó </a:t>
            </a:r>
            <a:r>
              <a:rPr lang="es-AR" sz="1100" dirty="0"/>
              <a:t>la </a:t>
            </a:r>
            <a:r>
              <a:rPr lang="es-AR" sz="1100" dirty="0" smtClean="0"/>
              <a:t>siembra de trigo, avena y cebada, favorecida por las lluvias de julio, </a:t>
            </a:r>
            <a:r>
              <a:rPr lang="es-AR" sz="1100" dirty="0"/>
              <a:t>con </a:t>
            </a:r>
            <a:r>
              <a:rPr lang="es-AR" sz="1100" dirty="0" smtClean="0"/>
              <a:t>un leve </a:t>
            </a:r>
            <a:r>
              <a:rPr lang="es-AR" sz="1100" dirty="0"/>
              <a:t>incremento de la </a:t>
            </a:r>
            <a:r>
              <a:rPr lang="es-AR" sz="1100" dirty="0" smtClean="0"/>
              <a:t>superficie. Se </a:t>
            </a:r>
            <a:r>
              <a:rPr lang="es-AR" sz="1100" dirty="0"/>
              <a:t>observan siembras </a:t>
            </a:r>
            <a:r>
              <a:rPr lang="es-AR" sz="1100" dirty="0" smtClean="0"/>
              <a:t>improvisadas </a:t>
            </a:r>
            <a:r>
              <a:rPr lang="es-AR" sz="1100" dirty="0"/>
              <a:t>o con ausencia de barbecho. </a:t>
            </a:r>
            <a:r>
              <a:rPr lang="es-AR" sz="1100" dirty="0" smtClean="0"/>
              <a:t>Los </a:t>
            </a:r>
            <a:r>
              <a:rPr lang="es-AR" sz="1100" dirty="0"/>
              <a:t>lotes </a:t>
            </a:r>
            <a:r>
              <a:rPr lang="es-AR" sz="1100" dirty="0" smtClean="0"/>
              <a:t>sembrados más </a:t>
            </a:r>
            <a:r>
              <a:rPr lang="es-AR" sz="1100" dirty="0"/>
              <a:t>tempranos </a:t>
            </a:r>
            <a:r>
              <a:rPr lang="es-AR" sz="1100" dirty="0" smtClean="0"/>
              <a:t>están en macollaje. </a:t>
            </a:r>
          </a:p>
          <a:p>
            <a:pPr algn="just">
              <a:spcBef>
                <a:spcPts val="600"/>
              </a:spcBef>
            </a:pPr>
            <a:r>
              <a:rPr lang="es-AR" sz="1100" dirty="0" smtClean="0"/>
              <a:t>Hay lotes </a:t>
            </a:r>
            <a:r>
              <a:rPr lang="es-AR" sz="1100" dirty="0"/>
              <a:t>en </a:t>
            </a:r>
            <a:r>
              <a:rPr lang="es-AR" sz="1100" dirty="0" smtClean="0"/>
              <a:t>siembra directa </a:t>
            </a:r>
            <a:r>
              <a:rPr lang="es-AR" sz="1100" dirty="0"/>
              <a:t>afectados por excesiva actividad de </a:t>
            </a:r>
            <a:r>
              <a:rPr lang="es-AR" sz="1100" dirty="0" smtClean="0"/>
              <a:t>peludos. Esta se incrementó por el aumento de la población de gusanos blancos en </a:t>
            </a:r>
            <a:r>
              <a:rPr lang="es-AR" sz="1100" dirty="0"/>
              <a:t>los últimos años. </a:t>
            </a:r>
            <a:endParaRPr lang="es-AR" sz="1100" dirty="0" smtClean="0"/>
          </a:p>
          <a:p>
            <a:pPr algn="just">
              <a:spcBef>
                <a:spcPts val="600"/>
              </a:spcBef>
            </a:pPr>
            <a:r>
              <a:rPr lang="es-AR" sz="1100" dirty="0" smtClean="0"/>
              <a:t>Se </a:t>
            </a:r>
            <a:r>
              <a:rPr lang="es-AR" sz="1100" dirty="0"/>
              <a:t>han observado focos activos de erosión eólica en casos de siembras convencionales o en suelos muy arenosos. </a:t>
            </a:r>
            <a:endParaRPr lang="es-AR" sz="1100" dirty="0" smtClean="0"/>
          </a:p>
          <a:p>
            <a:pPr algn="just"/>
            <a:endParaRPr lang="es-AR" sz="1100" b="1" u="sng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514351" y="7897777"/>
            <a:ext cx="57229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AR" sz="1100" b="1" dirty="0"/>
              <a:t>Pasturas perennes: </a:t>
            </a:r>
            <a:r>
              <a:rPr lang="es-AR" sz="1100" dirty="0"/>
              <a:t>las estivales</a:t>
            </a:r>
            <a:r>
              <a:rPr lang="es-AR" sz="1100" b="1" dirty="0"/>
              <a:t> </a:t>
            </a:r>
            <a:r>
              <a:rPr lang="es-AR" sz="1100" dirty="0"/>
              <a:t>totalmente consumidas. Agropiros en muchos casos consumidos y con escaso rebrote por la época, en otros casos pastoreando.  La actividad de peludos por presencia de gusanos blancos está afectando pasturas en general.</a:t>
            </a:r>
          </a:p>
          <a:p>
            <a:pPr algn="just">
              <a:spcBef>
                <a:spcPts val="600"/>
              </a:spcBef>
            </a:pPr>
            <a:r>
              <a:rPr lang="es-AR" sz="1100" dirty="0"/>
              <a:t>Uso generalizado de reservas forrajeras (en general de mediana a baja calidad), propias o compradas, debido a escasez de forraje a campo.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86708" y="4254693"/>
            <a:ext cx="265060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AR" sz="1100" b="1" u="sng" dirty="0" smtClean="0">
                <a:solidFill>
                  <a:prstClr val="black"/>
                </a:solidFill>
              </a:rPr>
              <a:t>Ganadería</a:t>
            </a:r>
            <a:endParaRPr lang="es-AR" sz="1100" dirty="0">
              <a:solidFill>
                <a:prstClr val="black"/>
              </a:solidFill>
            </a:endParaRPr>
          </a:p>
          <a:p>
            <a:pPr lvl="0" algn="just">
              <a:spcBef>
                <a:spcPts val="600"/>
              </a:spcBef>
            </a:pPr>
            <a:r>
              <a:rPr lang="es-AR" sz="1100" b="1" dirty="0" smtClean="0">
                <a:solidFill>
                  <a:prstClr val="black"/>
                </a:solidFill>
              </a:rPr>
              <a:t>Estado </a:t>
            </a:r>
            <a:r>
              <a:rPr lang="es-AR" sz="1100" b="1" dirty="0">
                <a:solidFill>
                  <a:prstClr val="black"/>
                </a:solidFill>
              </a:rPr>
              <a:t>general de la hacienda:</a:t>
            </a:r>
            <a:r>
              <a:rPr lang="es-AR" sz="1100" dirty="0">
                <a:solidFill>
                  <a:prstClr val="black"/>
                </a:solidFill>
              </a:rPr>
              <a:t> </a:t>
            </a:r>
            <a:r>
              <a:rPr lang="es-AR" sz="1100" dirty="0" smtClean="0">
                <a:solidFill>
                  <a:prstClr val="black"/>
                </a:solidFill>
              </a:rPr>
              <a:t>regular, </a:t>
            </a:r>
            <a:r>
              <a:rPr lang="es-AR" sz="1100" dirty="0">
                <a:solidFill>
                  <a:prstClr val="black"/>
                </a:solidFill>
              </a:rPr>
              <a:t>c</a:t>
            </a:r>
            <a:r>
              <a:rPr lang="es-AR" sz="1100" dirty="0" smtClean="0">
                <a:solidFill>
                  <a:prstClr val="black"/>
                </a:solidFill>
              </a:rPr>
              <a:t>on </a:t>
            </a:r>
            <a:r>
              <a:rPr lang="es-AR" sz="1100" dirty="0">
                <a:solidFill>
                  <a:prstClr val="black"/>
                </a:solidFill>
              </a:rPr>
              <a:t>variaciones según disponibilidad de forraje y condición al inicio del invierno. Se observa una elevada carga animal para las condiciones actuales de la zona. Algunos casos de mortandad. </a:t>
            </a:r>
          </a:p>
          <a:p>
            <a:pPr lvl="0" algn="just">
              <a:spcBef>
                <a:spcPts val="600"/>
              </a:spcBef>
            </a:pPr>
            <a:r>
              <a:rPr lang="es-AR" sz="1100" dirty="0">
                <a:solidFill>
                  <a:prstClr val="black"/>
                </a:solidFill>
              </a:rPr>
              <a:t>Vacas de cría en plena parición, con buena o regular condición corporal.</a:t>
            </a:r>
          </a:p>
          <a:p>
            <a:pPr lvl="0" algn="just">
              <a:spcBef>
                <a:spcPts val="600"/>
              </a:spcBef>
            </a:pPr>
            <a:r>
              <a:rPr lang="es-AR" sz="1100" dirty="0">
                <a:solidFill>
                  <a:prstClr val="black"/>
                </a:solidFill>
              </a:rPr>
              <a:t>La recría se encuentra limitada por escasez de recursos, pastoreando verdeos de invierno o agropiros según disponibilidad.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9" y="4463812"/>
            <a:ext cx="2854469" cy="214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4350" y="6643444"/>
            <a:ext cx="57229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s-AR" sz="1100" dirty="0">
                <a:solidFill>
                  <a:prstClr val="black"/>
                </a:solidFill>
              </a:rPr>
              <a:t>En algunos casos se </a:t>
            </a:r>
            <a:r>
              <a:rPr lang="es-AR" sz="1100" dirty="0" smtClean="0">
                <a:solidFill>
                  <a:prstClr val="black"/>
                </a:solidFill>
              </a:rPr>
              <a:t>están </a:t>
            </a:r>
            <a:r>
              <a:rPr lang="es-AR" sz="1100" dirty="0">
                <a:solidFill>
                  <a:prstClr val="black"/>
                </a:solidFill>
              </a:rPr>
              <a:t>terminando a corral las categorías en engorde, con márgenes acotados debido al incremento de los costos de alimentación.</a:t>
            </a:r>
          </a:p>
          <a:p>
            <a:pPr lvl="0" algn="just">
              <a:spcBef>
                <a:spcPts val="600"/>
              </a:spcBef>
            </a:pPr>
            <a:r>
              <a:rPr lang="es-AR" sz="1100" dirty="0" smtClean="0">
                <a:solidFill>
                  <a:prstClr val="black"/>
                </a:solidFill>
              </a:rPr>
              <a:t>La </a:t>
            </a:r>
            <a:r>
              <a:rPr lang="es-AR" sz="1100" dirty="0">
                <a:solidFill>
                  <a:prstClr val="black"/>
                </a:solidFill>
              </a:rPr>
              <a:t>salida del invierno fue muy complicada por la escasa disponibilidad de forraje en pie, en muchos casos con situaciones de sobrepastoreo. </a:t>
            </a:r>
          </a:p>
          <a:p>
            <a:pPr lvl="0" algn="just">
              <a:spcBef>
                <a:spcPts val="600"/>
              </a:spcBef>
            </a:pPr>
            <a:r>
              <a:rPr lang="es-AR" sz="1100" b="1" dirty="0">
                <a:solidFill>
                  <a:prstClr val="black"/>
                </a:solidFill>
              </a:rPr>
              <a:t>Verdeos de invierno:</a:t>
            </a:r>
            <a:r>
              <a:rPr lang="es-AR" sz="1100" dirty="0">
                <a:solidFill>
                  <a:prstClr val="black"/>
                </a:solidFill>
              </a:rPr>
              <a:t> produjeron poco debido al retraso de la siembra y las lluvias otoñales, sin aventajar a los agropiros este año. Buen desarrollo de las vicias hasta el momento. </a:t>
            </a:r>
            <a:endParaRPr lang="es-AR" dirty="0"/>
          </a:p>
        </p:txBody>
      </p:sp>
      <p:pic>
        <p:nvPicPr>
          <p:cNvPr id="4098" name="Picture 2" descr="C:\Users\kruger.hugo\AppData\Local\Microsoft\Windows\Temporary Internet Files\Content.Outlook\50YB2RI9\20180903_090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2072680"/>
            <a:ext cx="2496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09042" y="830609"/>
            <a:ext cx="6120680" cy="84249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s-A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Situación actual</a:t>
            </a:r>
          </a:p>
          <a:p>
            <a:endParaRPr lang="es-AR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01008" y="1290117"/>
            <a:ext cx="295232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1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</a:t>
            </a:r>
          </a:p>
          <a:p>
            <a:pPr algn="just">
              <a:spcBef>
                <a:spcPts val="600"/>
              </a:spcBef>
            </a:pPr>
            <a:r>
              <a:rPr lang="es-AR" sz="1100" dirty="0"/>
              <a:t>La siembra de trigo se realizó entre fines de mayo y mediados de junio, con suelos bien provistos de humedad. La mayoría de los trigos se encuentran en macollaje avanzado. </a:t>
            </a:r>
          </a:p>
          <a:p>
            <a:pPr algn="just">
              <a:spcBef>
                <a:spcPts val="600"/>
              </a:spcBef>
            </a:pPr>
            <a:r>
              <a:rPr lang="es-AR" sz="1100" dirty="0"/>
              <a:t>La presencia de malezas en cada uno de los lotes depende de su control previo a la siembra y post-siembra. En aquellos lotes donde el control no ha sido muy bueno aparecen mostacilla, cardo lanudo y raigrás anual.</a:t>
            </a:r>
          </a:p>
          <a:p>
            <a:pPr algn="just">
              <a:spcBef>
                <a:spcPts val="600"/>
              </a:spcBef>
            </a:pPr>
            <a:r>
              <a:rPr lang="es-AR" sz="1100" dirty="0"/>
              <a:t>Cabe mencionar la adopción de protectores de semilla en esta campaña, que ofrecen protección contra el pulgón durante los primeros 60 días del cultivo. </a:t>
            </a:r>
          </a:p>
        </p:txBody>
      </p:sp>
      <p:sp>
        <p:nvSpPr>
          <p:cNvPr id="19" name="3 Título"/>
          <p:cNvSpPr txBox="1">
            <a:spLocks/>
          </p:cNvSpPr>
          <p:nvPr/>
        </p:nvSpPr>
        <p:spPr>
          <a:xfrm>
            <a:off x="514350" y="56457"/>
            <a:ext cx="58293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92696" y="3872880"/>
            <a:ext cx="288032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u="sng" dirty="0" smtClean="0"/>
              <a:t>Ganadería</a:t>
            </a:r>
            <a:endParaRPr lang="es-AR" sz="1100" b="1" dirty="0" smtClean="0"/>
          </a:p>
          <a:p>
            <a:pPr algn="just">
              <a:spcBef>
                <a:spcPts val="600"/>
              </a:spcBef>
            </a:pPr>
            <a:r>
              <a:rPr lang="es-AR" sz="1100" b="1" dirty="0" smtClean="0"/>
              <a:t>Estado </a:t>
            </a:r>
            <a:r>
              <a:rPr lang="es-AR" sz="1100" b="1" dirty="0"/>
              <a:t>general de la hacienda:</a:t>
            </a:r>
            <a:r>
              <a:rPr lang="es-AR" sz="1100" dirty="0"/>
              <a:t> regular. La hacienda que entró mal al invierno desmejoró su condición. Se observaron casos de mortandad de hacienda, tanto en categorías adultas como jóvenes. Alta carga para el contexto actual.</a:t>
            </a:r>
          </a:p>
          <a:p>
            <a:pPr algn="just">
              <a:spcBef>
                <a:spcPts val="600"/>
              </a:spcBef>
            </a:pPr>
            <a:r>
              <a:rPr lang="es-AR" sz="1100" dirty="0"/>
              <a:t>Las vacas de cría están en parición, con buena o regular condición corporal.</a:t>
            </a:r>
          </a:p>
          <a:p>
            <a:pPr algn="just">
              <a:spcBef>
                <a:spcPts val="600"/>
              </a:spcBef>
            </a:pPr>
            <a:r>
              <a:rPr lang="es-AR" sz="1100" dirty="0"/>
              <a:t>La recría está limitada por la baja disponibilidad de recursos forrajeros. Se observan casos de terminación a corral</a:t>
            </a:r>
            <a:r>
              <a:rPr lang="es-AR" sz="1100" dirty="0" smtClean="0"/>
              <a:t>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92696" y="1208584"/>
            <a:ext cx="1320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AR" b="1" dirty="0"/>
              <a:t>PATAGONES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01008" y="6208782"/>
            <a:ext cx="287666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s-AR" sz="1100" b="1" dirty="0">
                <a:solidFill>
                  <a:prstClr val="black"/>
                </a:solidFill>
              </a:rPr>
              <a:t>Verdeos de invierno: </a:t>
            </a:r>
            <a:r>
              <a:rPr lang="es-AR" sz="1100" dirty="0">
                <a:solidFill>
                  <a:prstClr val="black"/>
                </a:solidFill>
              </a:rPr>
              <a:t>La postergación de la siembra (cebada, avena y centeno)  por falta de humedad de los  meses de marzo y abril hacia los meses de mayo y junio determinó el aprovechamiento tardío de los mismos. </a:t>
            </a:r>
          </a:p>
          <a:p>
            <a:pPr lvl="0" algn="just">
              <a:spcBef>
                <a:spcPts val="600"/>
              </a:spcBef>
            </a:pPr>
            <a:r>
              <a:rPr lang="es-AR" sz="1100" b="1" dirty="0">
                <a:solidFill>
                  <a:prstClr val="black"/>
                </a:solidFill>
              </a:rPr>
              <a:t>Pasturas </a:t>
            </a:r>
            <a:r>
              <a:rPr lang="es-AR" sz="1100" b="1" dirty="0" smtClean="0">
                <a:solidFill>
                  <a:prstClr val="black"/>
                </a:solidFill>
              </a:rPr>
              <a:t>perennes de agropiro:</a:t>
            </a:r>
            <a:r>
              <a:rPr lang="es-AR" sz="1100" dirty="0" smtClean="0">
                <a:solidFill>
                  <a:prstClr val="black"/>
                </a:solidFill>
              </a:rPr>
              <a:t> con </a:t>
            </a:r>
            <a:r>
              <a:rPr lang="es-AR" sz="1100" dirty="0">
                <a:solidFill>
                  <a:prstClr val="black"/>
                </a:solidFill>
              </a:rPr>
              <a:t>escasa superficie sembrada. A partir de la recomendación de técnicos donde se sostiene que es más conveniente la siembra temprana  (principios de marzo) muchos productores decidieron no sembrar debido a la falta de humedad.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92696" y="8409384"/>
            <a:ext cx="5650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100" dirty="0">
                <a:solidFill>
                  <a:prstClr val="black"/>
                </a:solidFill>
              </a:rPr>
              <a:t>Los que sí lo hicieron, sembraron desde fines de mayo en adelante con resultados buenos. Sin embargo, el escaso desarrollo radicular con el que llegarán a primavera puede ser riesgoso para la supervivencia de las plantas en el verano. 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2" y="1640632"/>
            <a:ext cx="25440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4053128"/>
            <a:ext cx="2688000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kruger.hugo\AppData\Local\Microsoft\Windows\Temporary Internet Files\Content.Outlook\50YB2RI9\DSCN19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8" y="6321152"/>
            <a:ext cx="2664000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55919" y="759024"/>
            <a:ext cx="6120680" cy="842493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AR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 smtClean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>
              <a:lnSpc>
                <a:spcPct val="150000"/>
              </a:lnSpc>
            </a:pPr>
            <a:endParaRPr lang="es-AR" sz="1200" dirty="0"/>
          </a:p>
          <a:p>
            <a:pPr algn="l"/>
            <a:endParaRPr lang="es-AR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514350" y="56457"/>
            <a:ext cx="58293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INFORME SIAT</a:t>
            </a:r>
            <a:br>
              <a:rPr lang="es-AR" sz="2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1400" dirty="0" smtClean="0">
                <a:solidFill>
                  <a:schemeClr val="bg1"/>
                </a:solidFill>
              </a:rPr>
              <a:t>SEPTIEMBRE-OCTUBRE-NOVIEMBRE 2018</a:t>
            </a:r>
            <a:endParaRPr lang="es-AR" sz="1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201472"/>
            <a:ext cx="57118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92696" y="1136576"/>
            <a:ext cx="410344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1600" b="1" dirty="0" smtClean="0"/>
              <a:t>VALLE BONAERENSE DEL RÍO COLORADO</a:t>
            </a:r>
            <a:endParaRPr lang="es-AR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692695" y="1424608"/>
            <a:ext cx="55334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Se espera un área acotada de cebolla (no superior a las 9000 ha) a pesar de los relativamente buenos precios de la campaña anterior. Las causas son los altos costos del cultivo y la experiencia de los productores sobre las fluctuaciones de los mercados</a:t>
            </a:r>
            <a:r>
              <a:rPr lang="es-AR" sz="1100" dirty="0" smtClean="0"/>
              <a:t>.</a:t>
            </a:r>
            <a:endParaRPr lang="es-AR" sz="1100" dirty="0"/>
          </a:p>
        </p:txBody>
      </p:sp>
      <p:sp>
        <p:nvSpPr>
          <p:cNvPr id="3" name="2 Rectángulo"/>
          <p:cNvSpPr/>
          <p:nvPr/>
        </p:nvSpPr>
        <p:spPr>
          <a:xfrm>
            <a:off x="726662" y="5550550"/>
            <a:ext cx="2990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RECOMENDACIONES DE MANEJO</a:t>
            </a:r>
            <a:endParaRPr lang="es-A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1980" y="1935371"/>
            <a:ext cx="55441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 smtClean="0"/>
              <a:t>Extremar el </a:t>
            </a:r>
            <a:r>
              <a:rPr lang="es-AR" sz="1100" dirty="0"/>
              <a:t>cuidado del agua </a:t>
            </a:r>
            <a:r>
              <a:rPr lang="es-AR" sz="1100" dirty="0" smtClean="0"/>
              <a:t>de </a:t>
            </a:r>
            <a:r>
              <a:rPr lang="es-AR" sz="1100" dirty="0"/>
              <a:t>riego, promoviendo un uso eficiente de la </a:t>
            </a:r>
            <a:r>
              <a:rPr lang="es-AR" sz="1100" dirty="0" smtClean="0"/>
              <a:t>misma.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 smtClean="0"/>
              <a:t>El </a:t>
            </a:r>
            <a:r>
              <a:rPr lang="es-AR" sz="1100" dirty="0"/>
              <a:t>actual período resulta el de menores aportes de nieve en los últimos ocho años en la cordillera (nacientes de los ríos Grande y Barrancas, principales afluentes del Colorado).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En el dique Casa de Piedra, el ciclo actual se inicia con 1,20 m menos de reserva que el año anterior.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20080" y="5902746"/>
            <a:ext cx="55640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/>
              <a:t>AMBIENTALES</a:t>
            </a:r>
          </a:p>
          <a:p>
            <a:pPr algn="just"/>
            <a:r>
              <a:rPr lang="es-AR" sz="1200" b="1" u="sng" dirty="0" smtClean="0"/>
              <a:t>Riesgo de erosión</a:t>
            </a:r>
            <a:r>
              <a:rPr lang="es-AR" sz="1200" dirty="0" smtClean="0"/>
              <a:t> </a:t>
            </a:r>
          </a:p>
          <a:p>
            <a:pPr algn="just">
              <a:spcBef>
                <a:spcPts val="600"/>
              </a:spcBef>
            </a:pPr>
            <a:r>
              <a:rPr lang="es-AR" sz="1100" dirty="0"/>
              <a:t>Mantener</a:t>
            </a:r>
            <a:r>
              <a:rPr lang="es-AR" sz="1100" dirty="0" smtClean="0"/>
              <a:t> la cobertura de los suelos. Los mapas presentados corresponden a 10% de cobertura, situación normal en lotes con labranza o sobrepastoreo.</a:t>
            </a:r>
          </a:p>
          <a:p>
            <a:pPr algn="just">
              <a:spcBef>
                <a:spcPts val="600"/>
              </a:spcBef>
            </a:pPr>
            <a:r>
              <a:rPr lang="es-AR" sz="1200" b="1" u="sng" dirty="0" smtClean="0"/>
              <a:t>Riesgo de incendio</a:t>
            </a:r>
            <a:r>
              <a:rPr lang="es-AR" sz="1100" dirty="0" smtClean="0"/>
              <a:t> </a:t>
            </a:r>
          </a:p>
          <a:p>
            <a:pPr algn="just">
              <a:spcBef>
                <a:spcPts val="600"/>
              </a:spcBef>
            </a:pPr>
            <a:r>
              <a:rPr lang="es-AR" sz="1100" dirty="0" smtClean="0"/>
              <a:t>Evitar la acumulación de material combustible durante la primavera. Preparar y mantener los cortafuegos.</a:t>
            </a:r>
          </a:p>
          <a:p>
            <a:pPr algn="ctr"/>
            <a:r>
              <a:rPr lang="es-AR" sz="1400" b="1" dirty="0" smtClean="0"/>
              <a:t>PRODUCTIVAS</a:t>
            </a:r>
          </a:p>
          <a:p>
            <a:pPr algn="just">
              <a:lnSpc>
                <a:spcPct val="150000"/>
              </a:lnSpc>
            </a:pPr>
            <a:r>
              <a:rPr lang="es-AR" sz="1200" b="1" u="sng" dirty="0" smtClean="0"/>
              <a:t>Cereales Invernales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AR" sz="1100" dirty="0" smtClean="0"/>
              <a:t>Verificar la efectividad de los controles de malezas realizados. 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AR" sz="1100" dirty="0" smtClean="0"/>
              <a:t>Evaluar la conveniencia de fertilización nitrogenada de trigo y cebada. En caso de decidir fertilizar analizar N disponible.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AR" sz="1100" dirty="0"/>
              <a:t>Monitorear la incidencia de plagas y/o enfermedades en los cultivos. Por ejemplo: ataques de isoca en vicia o roya en cereales de invierno.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64904" y="776536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Situación actual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51" y="3081105"/>
            <a:ext cx="1655233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3080792"/>
            <a:ext cx="1656000" cy="208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00808" y="5169024"/>
            <a:ext cx="3642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Septiembre 2009	         Septiembre 2018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7940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2932</Words>
  <Application>Microsoft Office PowerPoint</Application>
  <PresentationFormat>A4 (210 x 297 mm)</PresentationFormat>
  <Paragraphs>288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INFORME SIAT PERSPECTIVAS PRODUCTIVAS PARA EL EXTREMO SUR BONAERENSE (ESB) SEPTIEMBRE-OCTUBRE-NOVIEMBRE 2018</vt:lpstr>
      <vt:lpstr>INFORME SIAT SEPTIEMBRE-OCTUBRE-NOVIEMBRE 2018</vt:lpstr>
      <vt:lpstr>INFORME SIAT SEPTIEMBRE- OCTUBRE-NOVIEMBRE 2018</vt:lpstr>
      <vt:lpstr>INFORME SIAT SEPTIEMBRE-OCTUBRE-NOVIEMBRE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SIAT PERSPECTIVAS PRODUCTIVAS PARA EL SUDOESTE BONAERENSE ENERO – MARZO 2017</dc:title>
  <dc:creator>INTA</dc:creator>
  <cp:lastModifiedBy>Eval</cp:lastModifiedBy>
  <cp:revision>193</cp:revision>
  <cp:lastPrinted>2017-12-13T15:41:09Z</cp:lastPrinted>
  <dcterms:created xsi:type="dcterms:W3CDTF">2016-12-26T13:10:52Z</dcterms:created>
  <dcterms:modified xsi:type="dcterms:W3CDTF">2018-09-12T15:28:16Z</dcterms:modified>
</cp:coreProperties>
</file>